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97" r:id="rId5"/>
  </p:sldMasterIdLst>
  <p:notesMasterIdLst>
    <p:notesMasterId r:id="rId36"/>
  </p:notesMasterIdLst>
  <p:sldIdLst>
    <p:sldId id="259" r:id="rId6"/>
    <p:sldId id="771" r:id="rId7"/>
    <p:sldId id="791" r:id="rId8"/>
    <p:sldId id="772" r:id="rId9"/>
    <p:sldId id="784" r:id="rId10"/>
    <p:sldId id="795" r:id="rId11"/>
    <p:sldId id="785" r:id="rId12"/>
    <p:sldId id="805" r:id="rId13"/>
    <p:sldId id="806" r:id="rId14"/>
    <p:sldId id="807" r:id="rId15"/>
    <p:sldId id="786" r:id="rId16"/>
    <p:sldId id="802" r:id="rId17"/>
    <p:sldId id="258" r:id="rId18"/>
    <p:sldId id="797" r:id="rId19"/>
    <p:sldId id="803" r:id="rId20"/>
    <p:sldId id="486" r:id="rId21"/>
    <p:sldId id="487" r:id="rId22"/>
    <p:sldId id="488" r:id="rId23"/>
    <p:sldId id="798" r:id="rId24"/>
    <p:sldId id="789" r:id="rId25"/>
    <p:sldId id="271" r:id="rId26"/>
    <p:sldId id="354" r:id="rId27"/>
    <p:sldId id="788" r:id="rId28"/>
    <p:sldId id="567" r:id="rId29"/>
    <p:sldId id="273" r:id="rId30"/>
    <p:sldId id="801" r:id="rId31"/>
    <p:sldId id="810" r:id="rId32"/>
    <p:sldId id="790" r:id="rId33"/>
    <p:sldId id="272" r:id="rId34"/>
    <p:sldId id="80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Holtemeyer" initials="JH" lastIdx="11" clrIdx="0">
    <p:extLst>
      <p:ext uri="{19B8F6BF-5375-455C-9EA6-DF929625EA0E}">
        <p15:presenceInfo xmlns:p15="http://schemas.microsoft.com/office/powerpoint/2012/main" userId="S::Holtemeyer@theiacp.org::8c008066-a265-4360-bb39-29bb14e5b2f9" providerId="AD"/>
      </p:ext>
    </p:extLst>
  </p:cmAuthor>
  <p:cmAuthor id="2" name="Rachel Apfelbaum" initials="RA" lastIdx="7" clrIdx="1">
    <p:extLst>
      <p:ext uri="{19B8F6BF-5375-455C-9EA6-DF929625EA0E}">
        <p15:presenceInfo xmlns:p15="http://schemas.microsoft.com/office/powerpoint/2012/main" userId="S::Apfelbaum@theiacp.org::0567c5f1-add8-4593-8655-9696a85e8eac" providerId="AD"/>
      </p:ext>
    </p:extLst>
  </p:cmAuthor>
  <p:cmAuthor id="3" name="Guest User" initials="GU" lastIdx="3" clrIdx="2">
    <p:extLst>
      <p:ext uri="{19B8F6BF-5375-455C-9EA6-DF929625EA0E}">
        <p15:presenceInfo xmlns:p15="http://schemas.microsoft.com/office/powerpoint/2012/main" userId="S::urn:spo:anon#bf15dbff84aeb328910133814b2357308bd5337b4df71627824666d9572908ee::" providerId="AD"/>
      </p:ext>
    </p:extLst>
  </p:cmAuthor>
  <p:cmAuthor id="4" name="Guest User" initials="GU [2]" lastIdx="3" clrIdx="3">
    <p:extLst>
      <p:ext uri="{19B8F6BF-5375-455C-9EA6-DF929625EA0E}">
        <p15:presenceInfo xmlns:p15="http://schemas.microsoft.com/office/powerpoint/2012/main" userId="S::urn:spo:anon#0f828327a9cbda189bdded4e0c28a7854dfff7310192fe09a932e069e53ad0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47733-436B-4AAF-8372-35CC9AD8D4B8}" v="2" dt="2020-12-27T21:02:23.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050" autoAdjust="0"/>
  </p:normalViewPr>
  <p:slideViewPr>
    <p:cSldViewPr snapToGrid="0">
      <p:cViewPr varScale="1">
        <p:scale>
          <a:sx n="86" d="100"/>
          <a:sy n="86" d="100"/>
        </p:scale>
        <p:origin x="1382" y="58"/>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Apfelbaum" userId="0567c5f1-add8-4593-8655-9696a85e8eac" providerId="ADAL" clId="{A2F583C8-7054-4BB8-842C-AA74C06C0FE7}"/>
    <pc:docChg chg="addSld delSld modSld">
      <pc:chgData name="Rachel Apfelbaum" userId="0567c5f1-add8-4593-8655-9696a85e8eac" providerId="ADAL" clId="{A2F583C8-7054-4BB8-842C-AA74C06C0FE7}" dt="2020-08-29T22:57:57.624" v="179" actId="20577"/>
      <pc:docMkLst>
        <pc:docMk/>
      </pc:docMkLst>
      <pc:sldChg chg="del">
        <pc:chgData name="Rachel Apfelbaum" userId="0567c5f1-add8-4593-8655-9696a85e8eac" providerId="ADAL" clId="{A2F583C8-7054-4BB8-842C-AA74C06C0FE7}" dt="2020-08-29T22:42:42.366" v="0" actId="2696"/>
        <pc:sldMkLst>
          <pc:docMk/>
          <pc:sldMk cId="2046440439" sldId="263"/>
        </pc:sldMkLst>
      </pc:sldChg>
      <pc:sldChg chg="del">
        <pc:chgData name="Rachel Apfelbaum" userId="0567c5f1-add8-4593-8655-9696a85e8eac" providerId="ADAL" clId="{A2F583C8-7054-4BB8-842C-AA74C06C0FE7}" dt="2020-08-29T22:50:25.793" v="1" actId="2696"/>
        <pc:sldMkLst>
          <pc:docMk/>
          <pc:sldMk cId="2480287453" sldId="787"/>
        </pc:sldMkLst>
      </pc:sldChg>
      <pc:sldChg chg="del">
        <pc:chgData name="Rachel Apfelbaum" userId="0567c5f1-add8-4593-8655-9696a85e8eac" providerId="ADAL" clId="{A2F583C8-7054-4BB8-842C-AA74C06C0FE7}" dt="2020-08-29T22:51:19.735" v="2" actId="2696"/>
        <pc:sldMkLst>
          <pc:docMk/>
          <pc:sldMk cId="2651533070" sldId="810"/>
        </pc:sldMkLst>
      </pc:sldChg>
      <pc:sldChg chg="modSp new mod">
        <pc:chgData name="Rachel Apfelbaum" userId="0567c5f1-add8-4593-8655-9696a85e8eac" providerId="ADAL" clId="{A2F583C8-7054-4BB8-842C-AA74C06C0FE7}" dt="2020-08-29T22:57:57.624" v="179" actId="20577"/>
        <pc:sldMkLst>
          <pc:docMk/>
          <pc:sldMk cId="3205133458" sldId="810"/>
        </pc:sldMkLst>
        <pc:spChg chg="mod">
          <ac:chgData name="Rachel Apfelbaum" userId="0567c5f1-add8-4593-8655-9696a85e8eac" providerId="ADAL" clId="{A2F583C8-7054-4BB8-842C-AA74C06C0FE7}" dt="2020-08-29T22:55:39.838" v="154" actId="20577"/>
          <ac:spMkLst>
            <pc:docMk/>
            <pc:sldMk cId="3205133458" sldId="810"/>
            <ac:spMk id="2" creationId="{298EDCEE-9C2B-4C73-974D-22C7D142CBF3}"/>
          </ac:spMkLst>
        </pc:spChg>
        <pc:spChg chg="mod">
          <ac:chgData name="Rachel Apfelbaum" userId="0567c5f1-add8-4593-8655-9696a85e8eac" providerId="ADAL" clId="{A2F583C8-7054-4BB8-842C-AA74C06C0FE7}" dt="2020-08-29T22:57:57.624" v="179" actId="20577"/>
          <ac:spMkLst>
            <pc:docMk/>
            <pc:sldMk cId="3205133458" sldId="810"/>
            <ac:spMk id="3" creationId="{248F16C1-E137-4824-8B33-5D0DA0FB9580}"/>
          </ac:spMkLst>
        </pc:spChg>
      </pc:sldChg>
    </pc:docChg>
  </pc:docChgLst>
  <pc:docChgLst>
    <pc:chgData name="Rachel Apfelbaum" userId="0567c5f1-add8-4593-8655-9696a85e8eac" providerId="ADAL" clId="{D0047733-436B-4AAF-8372-35CC9AD8D4B8}"/>
    <pc:docChg chg="modSld">
      <pc:chgData name="Rachel Apfelbaum" userId="0567c5f1-add8-4593-8655-9696a85e8eac" providerId="ADAL" clId="{D0047733-436B-4AAF-8372-35CC9AD8D4B8}" dt="2020-12-27T21:02:33.869" v="3" actId="1076"/>
      <pc:docMkLst>
        <pc:docMk/>
      </pc:docMkLst>
      <pc:sldChg chg="modSp mod">
        <pc:chgData name="Rachel Apfelbaum" userId="0567c5f1-add8-4593-8655-9696a85e8eac" providerId="ADAL" clId="{D0047733-436B-4AAF-8372-35CC9AD8D4B8}" dt="2020-12-27T21:02:33.869" v="3" actId="1076"/>
        <pc:sldMkLst>
          <pc:docMk/>
          <pc:sldMk cId="3864779209" sldId="785"/>
        </pc:sldMkLst>
        <pc:picChg chg="mod">
          <ac:chgData name="Rachel Apfelbaum" userId="0567c5f1-add8-4593-8655-9696a85e8eac" providerId="ADAL" clId="{D0047733-436B-4AAF-8372-35CC9AD8D4B8}" dt="2020-12-27T21:02:33.869" v="3" actId="1076"/>
          <ac:picMkLst>
            <pc:docMk/>
            <pc:sldMk cId="3864779209" sldId="785"/>
            <ac:picMk id="17" creationId="{33E52788-23FB-4CD3-89A3-18559A863A30}"/>
          </ac:picMkLst>
        </pc:picChg>
        <pc:picChg chg="mod">
          <ac:chgData name="Rachel Apfelbaum" userId="0567c5f1-add8-4593-8655-9696a85e8eac" providerId="ADAL" clId="{D0047733-436B-4AAF-8372-35CC9AD8D4B8}" dt="2020-12-27T20:55:04.613" v="0" actId="14826"/>
          <ac:picMkLst>
            <pc:docMk/>
            <pc:sldMk cId="3864779209" sldId="785"/>
            <ac:picMk id="19" creationId="{4D020D2A-AA4F-421B-973F-13BDF0272B6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34BAD-B697-4B06-8767-32B7435EC1E3}" type="datetimeFigureOut">
              <a:rPr lang="en-US" smtClean="0"/>
              <a:t>12/27/2020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C0913-F643-45B5-B08A-0BFC5BC52086}" type="slidenum">
              <a:rPr lang="en-US" smtClean="0"/>
              <a:t>‹#›</a:t>
            </a:fld>
            <a:endParaRPr lang="en-US"/>
          </a:p>
        </p:txBody>
      </p:sp>
    </p:spTree>
    <p:extLst>
      <p:ext uri="{BB962C8B-B14F-4D97-AF65-F5344CB8AC3E}">
        <p14:creationId xmlns:p14="http://schemas.microsoft.com/office/powerpoint/2010/main" val="2858211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p:cNvSpPr>
          <p:nvPr>
            <p:ph type="sldImg"/>
          </p:nvPr>
        </p:nvSpPr>
        <p:spPr bwMode="auto">
          <a:xfrm>
            <a:off x="1252538" y="722313"/>
            <a:ext cx="4810125" cy="36068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8067"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 name="Date Placeholder 1">
            <a:extLst>
              <a:ext uri="{FF2B5EF4-FFF2-40B4-BE49-F238E27FC236}">
                <a16:creationId xmlns:a16="http://schemas.microsoft.com/office/drawing/2014/main" id="{135F4B04-012C-433B-919E-E1246FA24A03}"/>
              </a:ext>
            </a:extLst>
          </p:cNvPr>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9/16/2019</a:t>
            </a:r>
          </a:p>
        </p:txBody>
      </p:sp>
    </p:spTree>
    <p:extLst>
      <p:ext uri="{BB962C8B-B14F-4D97-AF65-F5344CB8AC3E}">
        <p14:creationId xmlns:p14="http://schemas.microsoft.com/office/powerpoint/2010/main" val="2014066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52121A0-6912-9649-9304-B7DA0AB669AE}" type="slidenum">
              <a:rPr lang="en-US" smtClean="0"/>
              <a:pPr/>
              <a:t>21</a:t>
            </a:fld>
            <a:endParaRPr lang="en-US"/>
          </a:p>
        </p:txBody>
      </p:sp>
    </p:spTree>
    <p:extLst>
      <p:ext uri="{BB962C8B-B14F-4D97-AF65-F5344CB8AC3E}">
        <p14:creationId xmlns:p14="http://schemas.microsoft.com/office/powerpoint/2010/main" val="818172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endParaRPr lang="en-US" dirty="0"/>
          </a:p>
          <a:p>
            <a:pPr marL="177818" indent="-17781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52121A0-6912-9649-9304-B7DA0AB669AE}" type="slidenum">
              <a:rPr lang="en-US" smtClean="0"/>
              <a:pPr/>
              <a:t>22</a:t>
            </a:fld>
            <a:endParaRPr lang="en-US"/>
          </a:p>
        </p:txBody>
      </p:sp>
    </p:spTree>
    <p:extLst>
      <p:ext uri="{BB962C8B-B14F-4D97-AF65-F5344CB8AC3E}">
        <p14:creationId xmlns:p14="http://schemas.microsoft.com/office/powerpoint/2010/main" val="32870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C0913-F643-45B5-B08A-0BFC5BC52086}" type="slidenum">
              <a:rPr lang="en-US" smtClean="0"/>
              <a:t>23</a:t>
            </a:fld>
            <a:endParaRPr lang="en-US"/>
          </a:p>
        </p:txBody>
      </p:sp>
    </p:spTree>
    <p:extLst>
      <p:ext uri="{BB962C8B-B14F-4D97-AF65-F5344CB8AC3E}">
        <p14:creationId xmlns:p14="http://schemas.microsoft.com/office/powerpoint/2010/main" val="1315424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https://www.justice.gov/opa/file/799366/download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9232D8-8D6A-CC41-880C-D8D13C4FD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482CB717-1416-4F43-80D0-9D59D28682A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521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983" marR="0" lvl="0" indent="-18098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USDOJ, Identifying and Preventing Gender Bias in Law Enforcement Response to Sexual Assault and Domestic Violence, 2016</a:t>
            </a:r>
          </a:p>
          <a:p>
            <a:pPr marL="180983" indent="-18098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8510B38-1DBB-45C7-B80E-D88F9A52BA37}" type="slidenum">
              <a:rPr lang="en-US" smtClean="0"/>
              <a:t>25</a:t>
            </a:fld>
            <a:endParaRPr lang="en-US"/>
          </a:p>
        </p:txBody>
      </p:sp>
    </p:spTree>
    <p:extLst>
      <p:ext uri="{BB962C8B-B14F-4D97-AF65-F5344CB8AC3E}">
        <p14:creationId xmlns:p14="http://schemas.microsoft.com/office/powerpoint/2010/main" val="70063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983" marR="0" lvl="0" indent="-18098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USDOJ, Identifying and Preventing Gender Bias in Law Enforcement Response to Sexual Assault and Domestic Violence, 2016</a:t>
            </a:r>
          </a:p>
          <a:p>
            <a:pPr marL="180983" indent="-18098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8510B38-1DBB-45C7-B80E-D88F9A52BA37}" type="slidenum">
              <a:rPr lang="en-US" smtClean="0"/>
              <a:t>26</a:t>
            </a:fld>
            <a:endParaRPr lang="en-US"/>
          </a:p>
        </p:txBody>
      </p:sp>
    </p:spTree>
    <p:extLst>
      <p:ext uri="{BB962C8B-B14F-4D97-AF65-F5344CB8AC3E}">
        <p14:creationId xmlns:p14="http://schemas.microsoft.com/office/powerpoint/2010/main" val="2411192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dirty="0"/>
              <a:t>Law enforcement agencies should review and revise their policies and procedures as necessary; and </a:t>
            </a:r>
          </a:p>
          <a:p>
            <a:pPr marL="177818" indent="-177818">
              <a:buFont typeface="Arial" panose="020B0604020202020204" pitchFamily="34" charset="0"/>
              <a:buChar char="•"/>
            </a:pPr>
            <a:r>
              <a:rPr lang="en-US" dirty="0"/>
              <a:t>Provide training to officers to ensure that responding officers and investigators gather all pertinent evidence in an unbiased manner.</a:t>
            </a:r>
          </a:p>
          <a:p>
            <a:pPr marL="177818" indent="-177818">
              <a:buFont typeface="Arial" panose="020B0604020202020204" pitchFamily="34" charset="0"/>
              <a:buChar char="•"/>
            </a:pPr>
            <a:r>
              <a:rPr lang="en-US" b="0" dirty="0"/>
              <a:t>A victim’s nonconformance with behavioral stereotypes should not impact the way law enforcement officers evaluate the complaint.</a:t>
            </a:r>
          </a:p>
          <a:p>
            <a:pPr marL="177818" indent="-177818">
              <a:buFont typeface="Arial" panose="020B0604020202020204" pitchFamily="34" charset="0"/>
              <a:buChar char="•"/>
            </a:pPr>
            <a:r>
              <a:rPr lang="en-US" b="0" dirty="0"/>
              <a:t>Biases should also not prevent officers from taking a report or detectives from conducting a full investigation of all complaints received.</a:t>
            </a:r>
          </a:p>
        </p:txBody>
      </p:sp>
      <p:sp>
        <p:nvSpPr>
          <p:cNvPr id="4" name="Slide Number Placeholder 3"/>
          <p:cNvSpPr>
            <a:spLocks noGrp="1"/>
          </p:cNvSpPr>
          <p:nvPr>
            <p:ph type="sldNum" sz="quarter" idx="10"/>
          </p:nvPr>
        </p:nvSpPr>
        <p:spPr/>
        <p:txBody>
          <a:bodyPr/>
          <a:lstStyle/>
          <a:p>
            <a:fld id="{552121A0-6912-9649-9304-B7DA0AB669AE}" type="slidenum">
              <a:rPr lang="en-US" smtClean="0"/>
              <a:pPr/>
              <a:t>28</a:t>
            </a:fld>
            <a:endParaRPr lang="en-US"/>
          </a:p>
        </p:txBody>
      </p:sp>
    </p:spTree>
    <p:extLst>
      <p:ext uri="{BB962C8B-B14F-4D97-AF65-F5344CB8AC3E}">
        <p14:creationId xmlns:p14="http://schemas.microsoft.com/office/powerpoint/2010/main" val="6079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a:t>10/25/2019</a:t>
            </a:r>
          </a:p>
        </p:txBody>
      </p:sp>
      <p:sp>
        <p:nvSpPr>
          <p:cNvPr id="5" name="Slide Number Placeholder 4"/>
          <p:cNvSpPr>
            <a:spLocks noGrp="1"/>
          </p:cNvSpPr>
          <p:nvPr>
            <p:ph type="sldNum" sz="quarter" idx="5"/>
          </p:nvPr>
        </p:nvSpPr>
        <p:spPr/>
        <p:txBody>
          <a:bodyPr/>
          <a:lstStyle/>
          <a:p>
            <a:fld id="{CE2134B8-D500-4A8F-8028-7FA9A5A6D16C}" type="slidenum">
              <a:rPr lang="en-US" smtClean="0"/>
              <a:t>29</a:t>
            </a:fld>
            <a:endParaRPr lang="en-US"/>
          </a:p>
        </p:txBody>
      </p:sp>
    </p:spTree>
    <p:extLst>
      <p:ext uri="{BB962C8B-B14F-4D97-AF65-F5344CB8AC3E}">
        <p14:creationId xmlns:p14="http://schemas.microsoft.com/office/powerpoint/2010/main" val="145495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EC0913-F643-45B5-B08A-0BFC5BC52086}" type="slidenum">
              <a:rPr lang="en-US" smtClean="0"/>
              <a:t>2</a:t>
            </a:fld>
            <a:endParaRPr lang="en-US"/>
          </a:p>
        </p:txBody>
      </p:sp>
    </p:spTree>
    <p:extLst>
      <p:ext uri="{BB962C8B-B14F-4D97-AF65-F5344CB8AC3E}">
        <p14:creationId xmlns:p14="http://schemas.microsoft.com/office/powerpoint/2010/main" val="99351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Ujima</a:t>
            </a:r>
            <a:r>
              <a:rPr lang="en-US" sz="1200" dirty="0"/>
              <a:t>, Inc.: The National Center on Violence Against Women in the Black Community  </a:t>
            </a:r>
          </a:p>
          <a:p>
            <a:r>
              <a:rPr lang="en-US" sz="1200" dirty="0"/>
              <a:t>Merriam Webster Dictionary</a:t>
            </a:r>
          </a:p>
          <a:p>
            <a:r>
              <a:rPr lang="en-US" sz="1200" dirty="0"/>
              <a:t>Cambridge English Dictionary</a:t>
            </a:r>
          </a:p>
          <a:p>
            <a:r>
              <a:rPr lang="en-US" sz="1200" dirty="0"/>
              <a:t>https://www.thecultureblend.com/the-best-definition-of-culture-ive-ever-heard/</a:t>
            </a:r>
          </a:p>
          <a:p>
            <a:endParaRPr lang="en-US" dirty="0"/>
          </a:p>
        </p:txBody>
      </p:sp>
      <p:sp>
        <p:nvSpPr>
          <p:cNvPr id="4" name="Slide Number Placeholder 3"/>
          <p:cNvSpPr>
            <a:spLocks noGrp="1"/>
          </p:cNvSpPr>
          <p:nvPr>
            <p:ph type="sldNum" sz="quarter" idx="5"/>
          </p:nvPr>
        </p:nvSpPr>
        <p:spPr/>
        <p:txBody>
          <a:bodyPr/>
          <a:lstStyle/>
          <a:p>
            <a:fld id="{3BEC0913-F643-45B5-B08A-0BFC5BC52086}" type="slidenum">
              <a:rPr lang="en-US" smtClean="0"/>
              <a:t>4</a:t>
            </a:fld>
            <a:endParaRPr lang="en-US"/>
          </a:p>
        </p:txBody>
      </p:sp>
    </p:spTree>
    <p:extLst>
      <p:ext uri="{BB962C8B-B14F-4D97-AF65-F5344CB8AC3E}">
        <p14:creationId xmlns:p14="http://schemas.microsoft.com/office/powerpoint/2010/main" val="267077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EC0913-F643-45B5-B08A-0BFC5BC52086}" type="slidenum">
              <a:rPr lang="en-US" smtClean="0"/>
              <a:t>8</a:t>
            </a:fld>
            <a:endParaRPr lang="en-US"/>
          </a:p>
        </p:txBody>
      </p:sp>
    </p:spTree>
    <p:extLst>
      <p:ext uri="{BB962C8B-B14F-4D97-AF65-F5344CB8AC3E}">
        <p14:creationId xmlns:p14="http://schemas.microsoft.com/office/powerpoint/2010/main" val="136272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p:cNvSpPr>
          <p:nvPr>
            <p:ph type="sldImg"/>
          </p:nvPr>
        </p:nvSpPr>
        <p:spPr bwMode="auto">
          <a:xfrm>
            <a:off x="1252538" y="722313"/>
            <a:ext cx="4810125" cy="36068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7"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 name="Date Placeholder 1">
            <a:extLst>
              <a:ext uri="{FF2B5EF4-FFF2-40B4-BE49-F238E27FC236}">
                <a16:creationId xmlns:a16="http://schemas.microsoft.com/office/drawing/2014/main" id="{2B73D3C9-863E-458E-8527-B0C18843AF11}"/>
              </a:ext>
            </a:extLst>
          </p:cNvPr>
          <p:cNvSpPr>
            <a:spLocks noGrp="1"/>
          </p:cNvSpPr>
          <p:nvPr>
            <p:ph type="dt" idx="1"/>
          </p:nvPr>
        </p:nvSpPr>
        <p:spPr/>
        <p:txBody>
          <a:bodyPr/>
          <a:lstStyle/>
          <a:p>
            <a:r>
              <a:rPr lang="en-US"/>
              <a:t>3/24/2020</a:t>
            </a:r>
          </a:p>
        </p:txBody>
      </p:sp>
    </p:spTree>
    <p:extLst>
      <p:ext uri="{BB962C8B-B14F-4D97-AF65-F5344CB8AC3E}">
        <p14:creationId xmlns:p14="http://schemas.microsoft.com/office/powerpoint/2010/main" val="2695611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p:cNvSpPr>
          <p:nvPr>
            <p:ph type="sldImg"/>
          </p:nvPr>
        </p:nvSpPr>
        <p:spPr bwMode="auto">
          <a:xfrm>
            <a:off x="1252538" y="722313"/>
            <a:ext cx="4810125" cy="36068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7"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 name="Date Placeholder 1">
            <a:extLst>
              <a:ext uri="{FF2B5EF4-FFF2-40B4-BE49-F238E27FC236}">
                <a16:creationId xmlns:a16="http://schemas.microsoft.com/office/drawing/2014/main" id="{4E471500-7F57-4B37-B34D-D23D00350615}"/>
              </a:ext>
            </a:extLst>
          </p:cNvPr>
          <p:cNvSpPr>
            <a:spLocks noGrp="1"/>
          </p:cNvSpPr>
          <p:nvPr>
            <p:ph type="dt" idx="1"/>
          </p:nvPr>
        </p:nvSpPr>
        <p:spPr/>
        <p:txBody>
          <a:bodyPr/>
          <a:lstStyle/>
          <a:p>
            <a:r>
              <a:rPr lang="en-US"/>
              <a:t>3/24/2020</a:t>
            </a:r>
          </a:p>
        </p:txBody>
      </p:sp>
    </p:spTree>
    <p:extLst>
      <p:ext uri="{BB962C8B-B14F-4D97-AF65-F5344CB8AC3E}">
        <p14:creationId xmlns:p14="http://schemas.microsoft.com/office/powerpoint/2010/main" val="198710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p:cNvSpPr>
          <p:nvPr>
            <p:ph type="sldImg"/>
          </p:nvPr>
        </p:nvSpPr>
        <p:spPr bwMode="auto">
          <a:xfrm>
            <a:off x="1252538" y="722313"/>
            <a:ext cx="4810125" cy="36068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7"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 name="Date Placeholder 1">
            <a:extLst>
              <a:ext uri="{FF2B5EF4-FFF2-40B4-BE49-F238E27FC236}">
                <a16:creationId xmlns:a16="http://schemas.microsoft.com/office/drawing/2014/main" id="{49A032B4-6118-4B64-8526-358E070A1978}"/>
              </a:ext>
            </a:extLst>
          </p:cNvPr>
          <p:cNvSpPr>
            <a:spLocks noGrp="1"/>
          </p:cNvSpPr>
          <p:nvPr>
            <p:ph type="dt" idx="1"/>
          </p:nvPr>
        </p:nvSpPr>
        <p:spPr/>
        <p:txBody>
          <a:bodyPr/>
          <a:lstStyle/>
          <a:p>
            <a:r>
              <a:rPr lang="en-US"/>
              <a:t>3/24/2020</a:t>
            </a:r>
          </a:p>
        </p:txBody>
      </p:sp>
    </p:spTree>
    <p:extLst>
      <p:ext uri="{BB962C8B-B14F-4D97-AF65-F5344CB8AC3E}">
        <p14:creationId xmlns:p14="http://schemas.microsoft.com/office/powerpoint/2010/main" val="375863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https://www.justice.gov/opa/file/799366/download</a:t>
            </a:r>
          </a:p>
        </p:txBody>
      </p:sp>
      <p:sp>
        <p:nvSpPr>
          <p:cNvPr id="4" name="Slide Number Placeholder 3"/>
          <p:cNvSpPr>
            <a:spLocks noGrp="1"/>
          </p:cNvSpPr>
          <p:nvPr>
            <p:ph type="sldNum" sz="quarter" idx="5"/>
          </p:nvPr>
        </p:nvSpPr>
        <p:spPr/>
        <p:txBody>
          <a:bodyPr/>
          <a:lstStyle/>
          <a:p>
            <a:fld id="{3BEC0913-F643-45B5-B08A-0BFC5BC52086}" type="slidenum">
              <a:rPr lang="en-US" smtClean="0"/>
              <a:t>19</a:t>
            </a:fld>
            <a:endParaRPr lang="en-US"/>
          </a:p>
        </p:txBody>
      </p:sp>
    </p:spTree>
    <p:extLst>
      <p:ext uri="{BB962C8B-B14F-4D97-AF65-F5344CB8AC3E}">
        <p14:creationId xmlns:p14="http://schemas.microsoft.com/office/powerpoint/2010/main" val="428033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29" indent="-181229">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9232D8-8D6A-CC41-880C-D8D13C4FD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0A28B028-21AD-46F3-BF50-03557332C28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08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6ADBDBF-7392-EB4A-8243-60A085D6A5A8}"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98086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1079483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2825339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6482" y="1690690"/>
            <a:ext cx="4238369" cy="814387"/>
          </a:xfrm>
        </p:spPr>
        <p:txBody>
          <a:bodyPr anchor="b">
            <a:normAutofit/>
          </a:bodyPr>
          <a:lstStyle>
            <a:lvl1pPr marL="0" indent="0">
              <a:buNone/>
              <a:defRPr sz="1575"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5" name="Text Placeholder 4"/>
          <p:cNvSpPr>
            <a:spLocks noGrp="1"/>
          </p:cNvSpPr>
          <p:nvPr>
            <p:ph type="body" sz="quarter" idx="3"/>
          </p:nvPr>
        </p:nvSpPr>
        <p:spPr>
          <a:xfrm>
            <a:off x="4629150" y="1690687"/>
            <a:ext cx="4218288" cy="814388"/>
          </a:xfrm>
        </p:spPr>
        <p:txBody>
          <a:bodyPr anchor="b">
            <a:normAutofit/>
          </a:bodyPr>
          <a:lstStyle>
            <a:lvl1pPr marL="0" indent="0">
              <a:buNone/>
              <a:defRPr sz="1575"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8" name="Title Placeholder 1"/>
          <p:cNvSpPr>
            <a:spLocks noGrp="1"/>
          </p:cNvSpPr>
          <p:nvPr>
            <p:ph type="title"/>
          </p:nvPr>
        </p:nvSpPr>
        <p:spPr>
          <a:xfrm>
            <a:off x="276482" y="365128"/>
            <a:ext cx="8570957" cy="1325563"/>
          </a:xfrm>
          <a:prstGeom prst="rect">
            <a:avLst/>
          </a:prstGeom>
        </p:spPr>
        <p:txBody>
          <a:bodyPr vert="horz" lIns="91440" tIns="45720" rIns="91440" bIns="45720" rtlCol="0" anchor="ctr">
            <a:normAutofit/>
          </a:bodyPr>
          <a:lstStyle/>
          <a:p>
            <a:r>
              <a:rPr lang="en-US"/>
              <a:t>Click to edit Master title</a:t>
            </a:r>
          </a:p>
        </p:txBody>
      </p:sp>
      <p:sp>
        <p:nvSpPr>
          <p:cNvPr id="9" name="Content Placeholder 2"/>
          <p:cNvSpPr>
            <a:spLocks noGrp="1"/>
          </p:cNvSpPr>
          <p:nvPr>
            <p:ph sz="half" idx="11"/>
          </p:nvPr>
        </p:nvSpPr>
        <p:spPr>
          <a:xfrm>
            <a:off x="276482" y="2696901"/>
            <a:ext cx="4238369" cy="3060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4629150" y="2696904"/>
            <a:ext cx="4218288" cy="3060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7575570" y="6356353"/>
            <a:ext cx="1271868" cy="365125"/>
          </a:xfrm>
          <a:prstGeom prst="rect">
            <a:avLst/>
          </a:prstGeom>
        </p:spPr>
        <p:txBody>
          <a:bodyPr/>
          <a:lstStyle>
            <a:lvl1pPr algn="r">
              <a:defRPr sz="788">
                <a:solidFill>
                  <a:schemeClr val="bg1"/>
                </a:solidFill>
                <a:latin typeface="Arial" charset="0"/>
                <a:ea typeface="Arial" charset="0"/>
                <a:cs typeface="Arial" charset="0"/>
              </a:defRPr>
            </a:lvl1pPr>
          </a:lstStyle>
          <a:p>
            <a:fld id="{8156D003-86A0-7F4A-990E-0FC2DC0121F3}" type="slidenum">
              <a:rPr lang="en-US" smtClean="0"/>
              <a:pPr/>
              <a:t>‹#›</a:t>
            </a:fld>
            <a:endParaRPr lang="en-US"/>
          </a:p>
        </p:txBody>
      </p:sp>
    </p:spTree>
    <p:extLst>
      <p:ext uri="{BB962C8B-B14F-4D97-AF65-F5344CB8AC3E}">
        <p14:creationId xmlns:p14="http://schemas.microsoft.com/office/powerpoint/2010/main" val="4037776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45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009931" y="3956282"/>
            <a:ext cx="5123755" cy="1086237"/>
          </a:xfrm>
        </p:spPr>
        <p:txBody>
          <a:bodyPr>
            <a:normAutofit/>
          </a:bodyPr>
          <a:lstStyle>
            <a:lvl1pPr marL="0" indent="0" algn="ctr">
              <a:lnSpc>
                <a:spcPct val="112000"/>
              </a:lnSpc>
              <a:spcBef>
                <a:spcPts val="0"/>
              </a:spcBef>
              <a:spcAft>
                <a:spcPts val="0"/>
              </a:spcAft>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a:xfrm>
            <a:off x="1938042"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C6ADBDBF-7392-EB4A-8243-60A085D6A5A8}" type="slidenum">
              <a:rPr lang="en-US" smtClean="0"/>
              <a:t>‹#›</a:t>
            </a:fld>
            <a:endParaRPr lang="en-US"/>
          </a:p>
        </p:txBody>
      </p:sp>
      <p:grpSp>
        <p:nvGrpSpPr>
          <p:cNvPr id="8" name="Group 7"/>
          <p:cNvGrpSpPr/>
          <p:nvPr/>
        </p:nvGrpSpPr>
        <p:grpSpPr>
          <a:xfrm>
            <a:off x="564644" y="744471"/>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84588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2314222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3"/>
            <a:ext cx="7209728" cy="2852737"/>
          </a:xfrm>
        </p:spPr>
        <p:txBody>
          <a:bodyPr anchor="b">
            <a:normAutofit/>
          </a:bodyPr>
          <a:lstStyle>
            <a:lvl1pPr algn="r">
              <a:defRPr sz="45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350">
                <a:solidFill>
                  <a:schemeClr val="tx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2" y="6453386"/>
            <a:ext cx="1216807" cy="404614"/>
          </a:xfrm>
        </p:spPr>
        <p:txBody>
          <a:bodyPr/>
          <a:lstStyle>
            <a:lvl1pPr>
              <a:defRPr>
                <a:solidFill>
                  <a:schemeClr val="tx2"/>
                </a:solidFill>
              </a:defRPr>
            </a:lvl1p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a:xfrm>
            <a:off x="1938235"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6ADBDBF-7392-EB4A-8243-60A085D6A5A8}"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7523112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028701" y="2286002"/>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4053" y="2286002"/>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DB7F0A-B12E-5F40-AADA-563EE4970C4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1867058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028701" y="2340230"/>
            <a:ext cx="3335840" cy="823912"/>
          </a:xfrm>
        </p:spPr>
        <p:txBody>
          <a:bodyPr anchor="b">
            <a:noAutofit/>
          </a:bodyPr>
          <a:lstStyle>
            <a:lvl1pPr marL="0" indent="0">
              <a:lnSpc>
                <a:spcPct val="84000"/>
              </a:lnSpc>
              <a:spcBef>
                <a:spcPts val="0"/>
              </a:spcBef>
              <a:spcAft>
                <a:spcPts val="0"/>
              </a:spcAft>
              <a:buNone/>
              <a:defRPr sz="1800" b="0" baseline="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1028701" y="3305210"/>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1800" b="0" baseline="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893760" y="3305210"/>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DB7F0A-B12E-5F40-AADA-563EE4970C46}" type="datetimeFigureOut">
              <a:rPr lang="en-US" smtClean="0"/>
              <a:t>12/27/2020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1793915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DB7F0A-B12E-5F40-AADA-563EE4970C46}" type="datetimeFigureOut">
              <a:rPr lang="en-US" smtClean="0"/>
              <a:t>12/27/2020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4240205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B7F0A-B12E-5F40-AADA-563EE4970C46}" type="datetimeFigureOut">
              <a:rPr lang="en-US" smtClean="0"/>
              <a:t>12/27/2020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177121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3742774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3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4692015" y="685801"/>
            <a:ext cx="3909060" cy="5175250"/>
          </a:xfrm>
        </p:spPr>
        <p:txBody>
          <a:bodyPr/>
          <a:lstStyle>
            <a:lvl1pPr>
              <a:defRPr sz="1125"/>
            </a:lvl1pPr>
            <a:lvl2pPr>
              <a:defRPr sz="1125"/>
            </a:lvl2pPr>
            <a:lvl3pPr>
              <a:defRPr sz="1013"/>
            </a:lvl3pPr>
            <a:lvl4pPr>
              <a:defRPr sz="1013"/>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125"/>
              </a:spcAft>
              <a:buNone/>
              <a:defRPr sz="12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542926" y="6453386"/>
            <a:ext cx="903429" cy="404614"/>
          </a:xfrm>
        </p:spPr>
        <p:txBody>
          <a:bodyPr/>
          <a:lstStyle>
            <a:lvl1pPr>
              <a:defRPr>
                <a:solidFill>
                  <a:schemeClr val="tx2"/>
                </a:solidFill>
              </a:defRPr>
            </a:lvl1pPr>
          </a:lstStyle>
          <a:p>
            <a:fld id="{58DB7F0A-B12E-5F40-AADA-563EE4970C46}" type="datetimeFigureOut">
              <a:rPr lang="en-US" smtClean="0"/>
              <a:t>12/27/2020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6" y="6453386"/>
            <a:ext cx="1197219" cy="404614"/>
          </a:xfrm>
        </p:spPr>
        <p:txBody>
          <a:bodyPr/>
          <a:lstStyle>
            <a:lvl1pPr>
              <a:defRPr>
                <a:solidFill>
                  <a:schemeClr val="tx2"/>
                </a:solidFill>
              </a:defRPr>
            </a:lvl1pPr>
          </a:lstStyle>
          <a:p>
            <a:fld id="{C6ADBDBF-7392-EB4A-8243-60A085D6A5A8}"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9210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300" baseline="0"/>
            </a:lvl1pPr>
          </a:lstStyle>
          <a:p>
            <a:r>
              <a:rPr lang="en-US"/>
              <a:t>Click to edit Master title style</a:t>
            </a:r>
          </a:p>
        </p:txBody>
      </p:sp>
      <p:sp>
        <p:nvSpPr>
          <p:cNvPr id="3" name="Picture Placeholder 2"/>
          <p:cNvSpPr>
            <a:spLocks noGrp="1" noChangeAspect="1"/>
          </p:cNvSpPr>
          <p:nvPr>
            <p:ph type="pic" idx="1"/>
          </p:nvPr>
        </p:nvSpPr>
        <p:spPr>
          <a:xfrm>
            <a:off x="4149090" y="3"/>
            <a:ext cx="4994910" cy="6857999"/>
          </a:xfrm>
        </p:spPr>
        <p:txBody>
          <a:bodyPr anchor="t">
            <a:normAutofit/>
          </a:bodyPr>
          <a:lstStyle>
            <a:lvl1pPr marL="0" indent="0">
              <a:buNone/>
              <a:defRPr sz="1125"/>
            </a:lvl1pPr>
            <a:lvl2pPr marL="257175" indent="0">
              <a:buNone/>
              <a:defRPr sz="1125"/>
            </a:lvl2pPr>
            <a:lvl3pPr marL="514350" indent="0">
              <a:buNone/>
              <a:defRPr sz="1125"/>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125"/>
              </a:spcAft>
              <a:buNone/>
              <a:defRPr sz="12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542926" y="6453386"/>
            <a:ext cx="903429" cy="404614"/>
          </a:xfrm>
        </p:spPr>
        <p:txBody>
          <a:bodyPr/>
          <a:lstStyle>
            <a:lvl1pPr>
              <a:defRPr>
                <a:solidFill>
                  <a:schemeClr val="tx2"/>
                </a:solidFill>
              </a:defRPr>
            </a:lvl1pPr>
          </a:lstStyle>
          <a:p>
            <a:fld id="{58DB7F0A-B12E-5F40-AADA-563EE4970C46}" type="datetimeFigureOut">
              <a:rPr lang="en-US" smtClean="0"/>
              <a:t>12/27/2020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6" y="6453386"/>
            <a:ext cx="1197219" cy="404614"/>
          </a:xfrm>
        </p:spPr>
        <p:txBody>
          <a:bodyPr/>
          <a:lstStyle>
            <a:lvl1pPr>
              <a:defRPr>
                <a:solidFill>
                  <a:schemeClr val="tx2"/>
                </a:solidFill>
              </a:defRPr>
            </a:lvl1pPr>
          </a:lstStyle>
          <a:p>
            <a:fld id="{C6ADBDBF-7392-EB4A-8243-60A085D6A5A8}"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8045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28700" y="2295528"/>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2753249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1"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3177109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6483" y="1690692"/>
            <a:ext cx="4238369" cy="814387"/>
          </a:xfrm>
        </p:spPr>
        <p:txBody>
          <a:bodyPr anchor="b">
            <a:normAutofit/>
          </a:bodyPr>
          <a:lstStyle>
            <a:lvl1pPr marL="0" indent="0">
              <a:buNone/>
              <a:defRPr sz="1181"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5" name="Text Placeholder 4"/>
          <p:cNvSpPr>
            <a:spLocks noGrp="1"/>
          </p:cNvSpPr>
          <p:nvPr>
            <p:ph type="body" sz="quarter" idx="3"/>
          </p:nvPr>
        </p:nvSpPr>
        <p:spPr>
          <a:xfrm>
            <a:off x="4629150" y="1690687"/>
            <a:ext cx="4218288" cy="814388"/>
          </a:xfrm>
        </p:spPr>
        <p:txBody>
          <a:bodyPr anchor="b">
            <a:normAutofit/>
          </a:bodyPr>
          <a:lstStyle>
            <a:lvl1pPr marL="0" indent="0">
              <a:buNone/>
              <a:defRPr sz="1181"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8" name="Title Placeholder 1"/>
          <p:cNvSpPr>
            <a:spLocks noGrp="1"/>
          </p:cNvSpPr>
          <p:nvPr>
            <p:ph type="title"/>
          </p:nvPr>
        </p:nvSpPr>
        <p:spPr>
          <a:xfrm>
            <a:off x="276483" y="365129"/>
            <a:ext cx="8570957" cy="1325563"/>
          </a:xfrm>
          <a:prstGeom prst="rect">
            <a:avLst/>
          </a:prstGeom>
        </p:spPr>
        <p:txBody>
          <a:bodyPr vert="horz" lIns="91440" tIns="45720" rIns="91440" bIns="45720" rtlCol="0" anchor="ctr">
            <a:normAutofit/>
          </a:bodyPr>
          <a:lstStyle/>
          <a:p>
            <a:r>
              <a:rPr lang="en-US"/>
              <a:t>Click to edit Master title</a:t>
            </a:r>
          </a:p>
        </p:txBody>
      </p:sp>
      <p:sp>
        <p:nvSpPr>
          <p:cNvPr id="9" name="Content Placeholder 2"/>
          <p:cNvSpPr>
            <a:spLocks noGrp="1"/>
          </p:cNvSpPr>
          <p:nvPr>
            <p:ph sz="half" idx="11"/>
          </p:nvPr>
        </p:nvSpPr>
        <p:spPr>
          <a:xfrm>
            <a:off x="276483" y="2696901"/>
            <a:ext cx="4238369" cy="3060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4629150" y="2696906"/>
            <a:ext cx="4218288" cy="3060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7575570" y="6356355"/>
            <a:ext cx="1271868" cy="365125"/>
          </a:xfrm>
          <a:prstGeom prst="rect">
            <a:avLst/>
          </a:prstGeom>
        </p:spPr>
        <p:txBody>
          <a:bodyPr/>
          <a:lstStyle>
            <a:lvl1pPr algn="r">
              <a:defRPr sz="591">
                <a:solidFill>
                  <a:schemeClr val="bg1"/>
                </a:solidFill>
                <a:latin typeface="Arial" charset="0"/>
                <a:ea typeface="Arial" charset="0"/>
                <a:cs typeface="Arial" charset="0"/>
              </a:defRPr>
            </a:lvl1pPr>
          </a:lstStyle>
          <a:p>
            <a:fld id="{8156D003-86A0-7F4A-990E-0FC2DC0121F3}" type="slidenum">
              <a:rPr lang="en-US" smtClean="0"/>
              <a:pPr/>
              <a:t>‹#›</a:t>
            </a:fld>
            <a:endParaRPr lang="en-US"/>
          </a:p>
        </p:txBody>
      </p:sp>
    </p:spTree>
    <p:extLst>
      <p:ext uri="{BB962C8B-B14F-4D97-AF65-F5344CB8AC3E}">
        <p14:creationId xmlns:p14="http://schemas.microsoft.com/office/powerpoint/2010/main" val="41993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58DB7F0A-B12E-5F40-AADA-563EE4970C46}" type="datetimeFigureOut">
              <a:rPr lang="en-US" smtClean="0"/>
              <a:t>12/27/2020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C6ADBDBF-7392-EB4A-8243-60A085D6A5A8}"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701935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DB7F0A-B12E-5F40-AADA-563EE4970C4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1200202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DB7F0A-B12E-5F40-AADA-563EE4970C46}" type="datetimeFigureOut">
              <a:rPr lang="en-US" smtClean="0"/>
              <a:t>12/27/2020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2122646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DB7F0A-B12E-5F40-AADA-563EE4970C46}" type="datetimeFigureOut">
              <a:rPr lang="en-US" smtClean="0"/>
              <a:t>12/27/2020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323543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B7F0A-B12E-5F40-AADA-563EE4970C46}" type="datetimeFigureOut">
              <a:rPr lang="en-US" smtClean="0"/>
              <a:t>12/27/2020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ADBDBF-7392-EB4A-8243-60A085D6A5A8}" type="slidenum">
              <a:rPr lang="en-US" smtClean="0"/>
              <a:t>‹#›</a:t>
            </a:fld>
            <a:endParaRPr lang="en-US"/>
          </a:p>
        </p:txBody>
      </p:sp>
    </p:spTree>
    <p:extLst>
      <p:ext uri="{BB962C8B-B14F-4D97-AF65-F5344CB8AC3E}">
        <p14:creationId xmlns:p14="http://schemas.microsoft.com/office/powerpoint/2010/main" val="3174073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8DB7F0A-B12E-5F40-AADA-563EE4970C46}" type="datetimeFigureOut">
              <a:rPr lang="en-US" smtClean="0"/>
              <a:t>12/27/2020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6ADBDBF-7392-EB4A-8243-60A085D6A5A8}"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7984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58DB7F0A-B12E-5F40-AADA-563EE4970C46}" type="datetimeFigureOut">
              <a:rPr lang="en-US" smtClean="0"/>
              <a:t>12/27/2020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C6ADBDBF-7392-EB4A-8243-60A085D6A5A8}"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033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58DB7F0A-B12E-5F40-AADA-563EE4970C46}" type="datetimeFigureOut">
              <a:rPr lang="en-US" smtClean="0"/>
              <a:t>12/27/2020</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C6ADBDBF-7392-EB4A-8243-60A085D6A5A8}"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02224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2" r:id="rId12"/>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11" pos="5184" userDrawn="1">
          <p15:clr>
            <a:srgbClr val="F26B43"/>
          </p15:clr>
        </p15:guide>
        <p15:guide id="12" pos="702" userDrawn="1">
          <p15:clr>
            <a:srgbClr val="F26B43"/>
          </p15:clr>
        </p15:guide>
        <p15:guide id="13" pos="648" userDrawn="1">
          <p15:clr>
            <a:srgbClr val="F26B43"/>
          </p15:clr>
        </p15:guide>
        <p15:guide id="14" orient="horz" pos="1368" userDrawn="1">
          <p15:clr>
            <a:srgbClr val="F26B43"/>
          </p15:clr>
        </p15:guide>
        <p15:guide id="15" orient="horz" pos="1440" userDrawn="1">
          <p15:clr>
            <a:srgbClr val="F26B43"/>
          </p15:clr>
        </p15:guide>
        <p15:guide id="16" orient="horz" pos="3696" userDrawn="1">
          <p15:clr>
            <a:srgbClr val="F26B43"/>
          </p15:clr>
        </p15:guide>
        <p15:guide id="17" orient="horz" pos="432" userDrawn="1">
          <p15:clr>
            <a:srgbClr val="F26B43"/>
          </p15:clr>
        </p15:guide>
        <p15:guide id="18" orient="horz" pos="1512" userDrawn="1">
          <p15:clr>
            <a:srgbClr val="F26B43"/>
          </p15:clr>
        </p15:guide>
        <p15:guide id="19" pos="3888" userDrawn="1">
          <p15:clr>
            <a:srgbClr val="F26B43"/>
          </p15:clr>
        </p15:guide>
        <p15:guide id="20" pos="527" userDrawn="1">
          <p15:clr>
            <a:srgbClr val="F26B43"/>
          </p15:clr>
        </p15:guide>
        <p15:guide id="21" pos="48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750" baseline="0">
                <a:solidFill>
                  <a:schemeClr val="tx2"/>
                </a:solidFill>
              </a:defRPr>
            </a:lvl1pPr>
          </a:lstStyle>
          <a:p>
            <a:fld id="{58DB7F0A-B12E-5F40-AADA-563EE4970C46}" type="datetimeFigureOut">
              <a:rPr lang="en-US" smtClean="0"/>
              <a:t>12/27/2020</a:t>
            </a:fld>
            <a:endParaRPr lang="en-US"/>
          </a:p>
        </p:txBody>
      </p:sp>
      <p:sp>
        <p:nvSpPr>
          <p:cNvPr id="5" name="Footer Placeholder 4"/>
          <p:cNvSpPr>
            <a:spLocks noGrp="1"/>
          </p:cNvSpPr>
          <p:nvPr>
            <p:ph type="ftr" sz="quarter" idx="3"/>
          </p:nvPr>
        </p:nvSpPr>
        <p:spPr>
          <a:xfrm>
            <a:off x="2170174" y="6453386"/>
            <a:ext cx="4710623" cy="404614"/>
          </a:xfrm>
          <a:prstGeom prst="rect">
            <a:avLst/>
          </a:prstGeom>
        </p:spPr>
        <p:txBody>
          <a:bodyPr vert="horz" lIns="91440" tIns="45720" rIns="91440" bIns="45720" rtlCol="0" anchor="ctr"/>
          <a:lstStyle>
            <a:lvl1pPr algn="l">
              <a:defRPr sz="75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3" y="6453386"/>
            <a:ext cx="1197219" cy="404614"/>
          </a:xfrm>
          <a:prstGeom prst="rect">
            <a:avLst/>
          </a:prstGeom>
        </p:spPr>
        <p:txBody>
          <a:bodyPr vert="horz" lIns="91440" tIns="45720" rIns="91440" bIns="45720" rtlCol="0" anchor="ctr"/>
          <a:lstStyle>
            <a:lvl1pPr algn="r">
              <a:defRPr sz="750" baseline="0">
                <a:solidFill>
                  <a:schemeClr val="tx2"/>
                </a:solidFill>
              </a:defRPr>
            </a:lvl1pPr>
          </a:lstStyle>
          <a:p>
            <a:fld id="{C6ADBDBF-7392-EB4A-8243-60A085D6A5A8}" type="slidenum">
              <a:rPr lang="en-US" smtClean="0"/>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133789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51435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51435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51435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11" pos="5184">
          <p15:clr>
            <a:srgbClr val="F26B43"/>
          </p15:clr>
        </p15:guide>
        <p15:guide id="12" pos="702">
          <p15:clr>
            <a:srgbClr val="F26B43"/>
          </p15:clr>
        </p15:guide>
        <p15:guide id="13" pos="648">
          <p15:clr>
            <a:srgbClr val="F26B43"/>
          </p15:clr>
        </p15:guide>
        <p15:guide id="14" orient="horz" pos="1368">
          <p15:clr>
            <a:srgbClr val="F26B43"/>
          </p15:clr>
        </p15:guide>
        <p15:guide id="15" orient="horz" pos="1440">
          <p15:clr>
            <a:srgbClr val="F26B43"/>
          </p15:clr>
        </p15:guide>
        <p15:guide id="16" orient="horz" pos="3696">
          <p15:clr>
            <a:srgbClr val="F26B43"/>
          </p15:clr>
        </p15:guide>
        <p15:guide id="17" orient="horz" pos="432">
          <p15:clr>
            <a:srgbClr val="F26B43"/>
          </p15:clr>
        </p15:guide>
        <p15:guide id="18" orient="horz" pos="1512">
          <p15:clr>
            <a:srgbClr val="F26B43"/>
          </p15:clr>
        </p15:guide>
        <p15:guide id="19" pos="3888">
          <p15:clr>
            <a:srgbClr val="F26B43"/>
          </p15:clr>
        </p15:guide>
        <p15:guide id="20" pos="527">
          <p15:clr>
            <a:srgbClr val="F26B43"/>
          </p15:clr>
        </p15:guide>
        <p15:guide id="21" pos="48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6676D40-7236-4B5F-A00E-766E9F848FE7}"/>
              </a:ext>
            </a:extLst>
          </p:cNvPr>
          <p:cNvSpPr>
            <a:spLocks noGrp="1"/>
          </p:cNvSpPr>
          <p:nvPr>
            <p:ph type="ctrTitle"/>
          </p:nvPr>
        </p:nvSpPr>
        <p:spPr>
          <a:xfrm>
            <a:off x="1802028" y="1887489"/>
            <a:ext cx="5539943" cy="3083021"/>
          </a:xfrm>
        </p:spPr>
        <p:txBody>
          <a:bodyPr>
            <a:normAutofit/>
          </a:bodyPr>
          <a:lstStyle/>
          <a:p>
            <a:pPr eaLnBrk="0" hangingPunct="0"/>
            <a:r>
              <a:rPr lang="en-US" sz="4400" b="1" dirty="0"/>
              <a:t>How does culture influence the communities we serve?</a:t>
            </a:r>
            <a:endParaRPr lang="en-US" sz="4400" dirty="0"/>
          </a:p>
        </p:txBody>
      </p:sp>
    </p:spTree>
    <p:extLst>
      <p:ext uri="{BB962C8B-B14F-4D97-AF65-F5344CB8AC3E}">
        <p14:creationId xmlns:p14="http://schemas.microsoft.com/office/powerpoint/2010/main" val="977712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posing for the camera&#10;&#10;Description automatically generated">
            <a:extLst>
              <a:ext uri="{FF2B5EF4-FFF2-40B4-BE49-F238E27FC236}">
                <a16:creationId xmlns:a16="http://schemas.microsoft.com/office/drawing/2014/main" id="{1BDF6084-B94A-46CB-A5A2-047CF1A30412}"/>
              </a:ext>
            </a:extLst>
          </p:cNvPr>
          <p:cNvPicPr>
            <a:picLocks noChangeAspect="1"/>
          </p:cNvPicPr>
          <p:nvPr/>
        </p:nvPicPr>
        <p:blipFill rotWithShape="1">
          <a:blip r:embed="rId2">
            <a:extLst>
              <a:ext uri="{28A0092B-C50C-407E-A947-70E740481C1C}">
                <a14:useLocalDpi xmlns:a14="http://schemas.microsoft.com/office/drawing/2010/main" val="0"/>
              </a:ext>
            </a:extLst>
          </a:blip>
          <a:srcRect l="4000" t="3971" r="101" b="790"/>
          <a:stretch/>
        </p:blipFill>
        <p:spPr>
          <a:xfrm>
            <a:off x="4021584" y="2805344"/>
            <a:ext cx="4980374" cy="2769833"/>
          </a:xfrm>
          <a:prstGeom prst="rect">
            <a:avLst/>
          </a:prstGeom>
        </p:spPr>
      </p:pic>
      <p:pic>
        <p:nvPicPr>
          <p:cNvPr id="5" name="Picture 4" descr="A person sitting in a room&#10;&#10;Description automatically generated">
            <a:extLst>
              <a:ext uri="{FF2B5EF4-FFF2-40B4-BE49-F238E27FC236}">
                <a16:creationId xmlns:a16="http://schemas.microsoft.com/office/drawing/2014/main" id="{24FF6AA6-14A6-4857-AD9B-D3EAE044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30" y="367255"/>
            <a:ext cx="4103370" cy="3061745"/>
          </a:xfrm>
          <a:prstGeom prst="rect">
            <a:avLst/>
          </a:prstGeom>
        </p:spPr>
      </p:pic>
    </p:spTree>
    <p:extLst>
      <p:ext uri="{BB962C8B-B14F-4D97-AF65-F5344CB8AC3E}">
        <p14:creationId xmlns:p14="http://schemas.microsoft.com/office/powerpoint/2010/main" val="165798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collar shirt&#10;&#10;Description automatically generated">
            <a:extLst>
              <a:ext uri="{FF2B5EF4-FFF2-40B4-BE49-F238E27FC236}">
                <a16:creationId xmlns:a16="http://schemas.microsoft.com/office/drawing/2014/main" id="{2881A10A-B851-4D5F-B903-B835AA58E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489" y="121920"/>
            <a:ext cx="4185072" cy="3565062"/>
          </a:xfrm>
          <a:prstGeom prst="rect">
            <a:avLst/>
          </a:prstGeom>
        </p:spPr>
      </p:pic>
      <p:pic>
        <p:nvPicPr>
          <p:cNvPr id="9" name="Picture 8">
            <a:extLst>
              <a:ext uri="{FF2B5EF4-FFF2-40B4-BE49-F238E27FC236}">
                <a16:creationId xmlns:a16="http://schemas.microsoft.com/office/drawing/2014/main" id="{D8E137C5-44C1-4CDF-ADB5-596C7BC8CB3F}"/>
              </a:ext>
            </a:extLst>
          </p:cNvPr>
          <p:cNvPicPr>
            <a:picLocks noChangeAspect="1"/>
          </p:cNvPicPr>
          <p:nvPr/>
        </p:nvPicPr>
        <p:blipFill>
          <a:blip r:embed="rId3"/>
          <a:stretch>
            <a:fillRect/>
          </a:stretch>
        </p:blipFill>
        <p:spPr>
          <a:xfrm>
            <a:off x="91439" y="121920"/>
            <a:ext cx="4972576" cy="3650751"/>
          </a:xfrm>
          <a:prstGeom prst="rect">
            <a:avLst/>
          </a:prstGeom>
        </p:spPr>
      </p:pic>
      <p:pic>
        <p:nvPicPr>
          <p:cNvPr id="10" name="Picture 9">
            <a:extLst>
              <a:ext uri="{FF2B5EF4-FFF2-40B4-BE49-F238E27FC236}">
                <a16:creationId xmlns:a16="http://schemas.microsoft.com/office/drawing/2014/main" id="{B380C0EE-E454-41CC-AFCB-A7C3ED71BB11}"/>
              </a:ext>
            </a:extLst>
          </p:cNvPr>
          <p:cNvPicPr>
            <a:picLocks noChangeAspect="1"/>
          </p:cNvPicPr>
          <p:nvPr/>
        </p:nvPicPr>
        <p:blipFill>
          <a:blip r:embed="rId4"/>
          <a:stretch>
            <a:fillRect/>
          </a:stretch>
        </p:blipFill>
        <p:spPr>
          <a:xfrm>
            <a:off x="77644" y="3536620"/>
            <a:ext cx="4449381" cy="3043758"/>
          </a:xfrm>
          <a:prstGeom prst="rect">
            <a:avLst/>
          </a:prstGeom>
        </p:spPr>
      </p:pic>
      <p:pic>
        <p:nvPicPr>
          <p:cNvPr id="7" name="Picture 6">
            <a:extLst>
              <a:ext uri="{FF2B5EF4-FFF2-40B4-BE49-F238E27FC236}">
                <a16:creationId xmlns:a16="http://schemas.microsoft.com/office/drawing/2014/main" id="{E74A2D81-EA4C-4365-BF99-46E0D121865F}"/>
              </a:ext>
            </a:extLst>
          </p:cNvPr>
          <p:cNvPicPr>
            <a:picLocks noChangeAspect="1"/>
          </p:cNvPicPr>
          <p:nvPr/>
        </p:nvPicPr>
        <p:blipFill>
          <a:blip r:embed="rId5"/>
          <a:stretch>
            <a:fillRect/>
          </a:stretch>
        </p:blipFill>
        <p:spPr>
          <a:xfrm>
            <a:off x="4056757" y="3400666"/>
            <a:ext cx="5087243" cy="3380339"/>
          </a:xfrm>
          <a:prstGeom prst="rect">
            <a:avLst/>
          </a:prstGeom>
        </p:spPr>
      </p:pic>
    </p:spTree>
    <p:extLst>
      <p:ext uri="{BB962C8B-B14F-4D97-AF65-F5344CB8AC3E}">
        <p14:creationId xmlns:p14="http://schemas.microsoft.com/office/powerpoint/2010/main" val="1587120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FC134B0-9224-48D3-A2A5-90F3CD324A32}"/>
              </a:ext>
            </a:extLst>
          </p:cNvPr>
          <p:cNvPicPr>
            <a:picLocks noChangeAspect="1"/>
          </p:cNvPicPr>
          <p:nvPr/>
        </p:nvPicPr>
        <p:blipFill>
          <a:blip r:embed="rId2"/>
          <a:stretch>
            <a:fillRect/>
          </a:stretch>
        </p:blipFill>
        <p:spPr>
          <a:xfrm>
            <a:off x="390422" y="558527"/>
            <a:ext cx="8363156" cy="5740946"/>
          </a:xfrm>
          <a:prstGeom prst="rect">
            <a:avLst/>
          </a:prstGeom>
        </p:spPr>
      </p:pic>
      <p:sp>
        <p:nvSpPr>
          <p:cNvPr id="5" name="Rectangle 4">
            <a:extLst>
              <a:ext uri="{FF2B5EF4-FFF2-40B4-BE49-F238E27FC236}">
                <a16:creationId xmlns:a16="http://schemas.microsoft.com/office/drawing/2014/main" id="{A22C48F4-9607-42D9-B1D7-FFCDB1962DCE}"/>
              </a:ext>
            </a:extLst>
          </p:cNvPr>
          <p:cNvSpPr/>
          <p:nvPr/>
        </p:nvSpPr>
        <p:spPr>
          <a:xfrm>
            <a:off x="426720" y="629920"/>
            <a:ext cx="2814320" cy="1564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DE0C08-473C-4F44-AFE6-3D28D8B13846}"/>
              </a:ext>
            </a:extLst>
          </p:cNvPr>
          <p:cNvCxnSpPr>
            <a:cxnSpLocks/>
          </p:cNvCxnSpPr>
          <p:nvPr/>
        </p:nvCxnSpPr>
        <p:spPr>
          <a:xfrm flipH="1">
            <a:off x="2844800" y="1615440"/>
            <a:ext cx="558800" cy="72136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0626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F2DA45B2-06D8-4BCD-8387-FE85AE708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053" y="0"/>
            <a:ext cx="7195894" cy="6858000"/>
          </a:xfrm>
          <a:prstGeom prst="rect">
            <a:avLst/>
          </a:prstGeom>
        </p:spPr>
      </p:pic>
      <p:sp>
        <p:nvSpPr>
          <p:cNvPr id="3" name="TextBox 2">
            <a:extLst>
              <a:ext uri="{FF2B5EF4-FFF2-40B4-BE49-F238E27FC236}">
                <a16:creationId xmlns:a16="http://schemas.microsoft.com/office/drawing/2014/main" id="{92AEB129-1E8C-49FB-BEAA-F14A4C902889}"/>
              </a:ext>
            </a:extLst>
          </p:cNvPr>
          <p:cNvSpPr txBox="1"/>
          <p:nvPr/>
        </p:nvSpPr>
        <p:spPr>
          <a:xfrm rot="2272048">
            <a:off x="4872202" y="1053471"/>
            <a:ext cx="3559106" cy="369332"/>
          </a:xfrm>
          <a:prstGeom prst="rect">
            <a:avLst/>
          </a:prstGeom>
          <a:solidFill>
            <a:schemeClr val="bg1"/>
          </a:solidFill>
        </p:spPr>
        <p:txBody>
          <a:bodyPr wrap="square" rtlCol="0">
            <a:spAutoFit/>
          </a:bodyPr>
          <a:lstStyle/>
          <a:p>
            <a:r>
              <a:rPr lang="en-US" dirty="0">
                <a:solidFill>
                  <a:srgbClr val="00B0F0"/>
                </a:solidFill>
              </a:rPr>
              <a:t>Violence Against Women in Culture</a:t>
            </a:r>
          </a:p>
        </p:txBody>
      </p:sp>
    </p:spTree>
    <p:extLst>
      <p:ext uri="{BB962C8B-B14F-4D97-AF65-F5344CB8AC3E}">
        <p14:creationId xmlns:p14="http://schemas.microsoft.com/office/powerpoint/2010/main" val="96597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86F7B-8840-4437-9FB1-418A43FF1377}"/>
              </a:ext>
            </a:extLst>
          </p:cNvPr>
          <p:cNvSpPr>
            <a:spLocks noGrp="1"/>
          </p:cNvSpPr>
          <p:nvPr>
            <p:ph type="title"/>
          </p:nvPr>
        </p:nvSpPr>
        <p:spPr/>
        <p:txBody>
          <a:bodyPr/>
          <a:lstStyle/>
          <a:p>
            <a:r>
              <a:rPr lang="en-US" dirty="0"/>
              <a:t>What is the result?</a:t>
            </a:r>
          </a:p>
        </p:txBody>
      </p:sp>
      <p:sp>
        <p:nvSpPr>
          <p:cNvPr id="3" name="Content Placeholder 2">
            <a:extLst>
              <a:ext uri="{FF2B5EF4-FFF2-40B4-BE49-F238E27FC236}">
                <a16:creationId xmlns:a16="http://schemas.microsoft.com/office/drawing/2014/main" id="{2CC7F4F6-79D2-442C-990F-414FD831FE49}"/>
              </a:ext>
            </a:extLst>
          </p:cNvPr>
          <p:cNvSpPr>
            <a:spLocks noGrp="1"/>
          </p:cNvSpPr>
          <p:nvPr>
            <p:ph idx="1"/>
          </p:nvPr>
        </p:nvSpPr>
        <p:spPr>
          <a:xfrm>
            <a:off x="1028699" y="2286000"/>
            <a:ext cx="7894963" cy="4324350"/>
          </a:xfrm>
        </p:spPr>
        <p:txBody>
          <a:bodyPr>
            <a:normAutofit/>
          </a:bodyPr>
          <a:lstStyle/>
          <a:p>
            <a:pPr marL="0" indent="0">
              <a:buNone/>
            </a:pPr>
            <a:r>
              <a:rPr lang="en-US" sz="2800" dirty="0"/>
              <a:t>Take a few minutes to write down your thoughts:</a:t>
            </a:r>
          </a:p>
          <a:p>
            <a:r>
              <a:rPr lang="en-US" sz="2800" dirty="0"/>
              <a:t>How do these messages of violence against women in our culture influence:</a:t>
            </a:r>
          </a:p>
          <a:p>
            <a:pPr lvl="1"/>
            <a:r>
              <a:rPr lang="en-US" sz="2800" dirty="0"/>
              <a:t>victims?</a:t>
            </a:r>
          </a:p>
          <a:p>
            <a:pPr lvl="1"/>
            <a:r>
              <a:rPr lang="en-US" sz="2800" dirty="0"/>
              <a:t>offenders?</a:t>
            </a:r>
          </a:p>
          <a:p>
            <a:pPr lvl="1"/>
            <a:r>
              <a:rPr lang="en-US" sz="2800" dirty="0"/>
              <a:t>agency members?</a:t>
            </a:r>
          </a:p>
        </p:txBody>
      </p:sp>
    </p:spTree>
    <p:extLst>
      <p:ext uri="{BB962C8B-B14F-4D97-AF65-F5344CB8AC3E}">
        <p14:creationId xmlns:p14="http://schemas.microsoft.com/office/powerpoint/2010/main" val="174060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9680" y="-4668"/>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9680" y="6494325"/>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50" y="158782"/>
            <a:ext cx="8902699"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9F898D-3423-4E1C-9C16-832C1498E15A}"/>
              </a:ext>
            </a:extLst>
          </p:cNvPr>
          <p:cNvPicPr>
            <a:picLocks noChangeAspect="1"/>
          </p:cNvPicPr>
          <p:nvPr/>
        </p:nvPicPr>
        <p:blipFill>
          <a:blip r:embed="rId2"/>
          <a:stretch>
            <a:fillRect/>
          </a:stretch>
        </p:blipFill>
        <p:spPr>
          <a:xfrm>
            <a:off x="361950" y="974312"/>
            <a:ext cx="8420099" cy="4904707"/>
          </a:xfrm>
          <a:prstGeom prst="rect">
            <a:avLst/>
          </a:prstGeom>
        </p:spPr>
      </p:pic>
    </p:spTree>
    <p:extLst>
      <p:ext uri="{BB962C8B-B14F-4D97-AF65-F5344CB8AC3E}">
        <p14:creationId xmlns:p14="http://schemas.microsoft.com/office/powerpoint/2010/main" val="9791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a:t>What is the result?</a:t>
            </a:r>
          </a:p>
        </p:txBody>
      </p:sp>
      <p:sp>
        <p:nvSpPr>
          <p:cNvPr id="84995" name="Rectangle 3"/>
          <p:cNvSpPr>
            <a:spLocks noGrp="1" noChangeArrowheads="1"/>
          </p:cNvSpPr>
          <p:nvPr>
            <p:ph idx="1"/>
          </p:nvPr>
        </p:nvSpPr>
        <p:spPr>
          <a:xfrm>
            <a:off x="1028700" y="1930399"/>
            <a:ext cx="7883071" cy="4572001"/>
          </a:xfrm>
        </p:spPr>
        <p:txBody>
          <a:bodyPr>
            <a:normAutofit fontScale="92500"/>
          </a:bodyPr>
          <a:lstStyle>
            <a:lvl1pPr marL="342900" indent="-342900" algn="l" rtl="0" eaLnBrk="0" fontAlgn="base" hangingPunct="0">
              <a:spcBef>
                <a:spcPct val="20000"/>
              </a:spcBef>
              <a:spcAft>
                <a:spcPct val="0"/>
              </a:spcAft>
              <a:buClr>
                <a:srgbClr val="00478A"/>
              </a:buClr>
              <a:buFont typeface="Calibri" charset="0"/>
              <a:buChar char="•"/>
              <a:defRPr sz="3200">
                <a:solidFill>
                  <a:srgbClr val="04060B"/>
                </a:solidFill>
                <a:latin typeface="+mn-lt"/>
                <a:ea typeface="ＭＳ Ｐゴシック" charset="0"/>
                <a:cs typeface="+mn-cs"/>
              </a:defRPr>
            </a:lvl1pPr>
            <a:lvl2pPr marL="742950" indent="-285750" algn="l" rtl="0" eaLnBrk="0" fontAlgn="base" hangingPunct="0">
              <a:spcBef>
                <a:spcPct val="20000"/>
              </a:spcBef>
              <a:spcAft>
                <a:spcPct val="0"/>
              </a:spcAft>
              <a:buFont typeface="Times New Roman" charset="0"/>
              <a:buChar char="•"/>
              <a:defRPr sz="2700">
                <a:solidFill>
                  <a:srgbClr val="04060B"/>
                </a:solidFill>
                <a:latin typeface="+mn-lt"/>
                <a:ea typeface="ＭＳ Ｐゴシック" charset="0"/>
              </a:defRPr>
            </a:lvl2pPr>
            <a:lvl3pPr marL="1143000" indent="-228600" algn="l" rtl="0" eaLnBrk="0" fontAlgn="base" hangingPunct="0">
              <a:spcBef>
                <a:spcPct val="20000"/>
              </a:spcBef>
              <a:spcAft>
                <a:spcPct val="0"/>
              </a:spcAft>
              <a:buClr>
                <a:srgbClr val="04060B"/>
              </a:buClr>
              <a:buChar char="–"/>
              <a:defRPr sz="2400">
                <a:solidFill>
                  <a:srgbClr val="04060B"/>
                </a:solidFill>
                <a:latin typeface="+mn-lt"/>
                <a:ea typeface="ＭＳ Ｐゴシック" charset="0"/>
              </a:defRPr>
            </a:lvl3pPr>
            <a:lvl4pPr marL="1600200" indent="-228600" algn="l" rtl="0" eaLnBrk="0" fontAlgn="base" hangingPunct="0">
              <a:spcBef>
                <a:spcPct val="20000"/>
              </a:spcBef>
              <a:spcAft>
                <a:spcPct val="0"/>
              </a:spcAft>
              <a:buClr>
                <a:srgbClr val="00478A"/>
              </a:buClr>
              <a:buFont typeface="Times New Roman" charset="0"/>
              <a:buChar char="•"/>
              <a:defRPr sz="2000">
                <a:solidFill>
                  <a:srgbClr val="04060B"/>
                </a:solidFill>
                <a:latin typeface="+mn-lt"/>
                <a:ea typeface="ＭＳ Ｐゴシック" charset="0"/>
              </a:defRPr>
            </a:lvl4pPr>
            <a:lvl5pPr marL="2057400" indent="-228600" algn="l" rtl="0" eaLnBrk="0" fontAlgn="base" hangingPunct="0">
              <a:spcBef>
                <a:spcPct val="20000"/>
              </a:spcBef>
              <a:spcAft>
                <a:spcPct val="0"/>
              </a:spcAft>
              <a:buClr>
                <a:srgbClr val="04060B"/>
              </a:buClr>
              <a:buChar char="–"/>
              <a:defRPr sz="2000">
                <a:solidFill>
                  <a:srgbClr val="04060B"/>
                </a:solidFill>
                <a:latin typeface="+mn-lt"/>
                <a:ea typeface="ＭＳ Ｐゴシック" charset="0"/>
              </a:defRPr>
            </a:lvl5pPr>
            <a:lvl6pPr marL="2514600" indent="-228600" algn="l" rtl="0" fontAlgn="base">
              <a:spcBef>
                <a:spcPct val="20000"/>
              </a:spcBef>
              <a:spcAft>
                <a:spcPct val="0"/>
              </a:spcAft>
              <a:buChar char="»"/>
              <a:defRPr sz="2000">
                <a:solidFill>
                  <a:srgbClr val="26468E"/>
                </a:solidFill>
                <a:latin typeface="+mn-lt"/>
              </a:defRPr>
            </a:lvl6pPr>
            <a:lvl7pPr marL="2971800" indent="-228600" algn="l" rtl="0" fontAlgn="base">
              <a:spcBef>
                <a:spcPct val="20000"/>
              </a:spcBef>
              <a:spcAft>
                <a:spcPct val="0"/>
              </a:spcAft>
              <a:buChar char="»"/>
              <a:defRPr sz="2000">
                <a:solidFill>
                  <a:srgbClr val="26468E"/>
                </a:solidFill>
                <a:latin typeface="+mn-lt"/>
              </a:defRPr>
            </a:lvl7pPr>
            <a:lvl8pPr marL="3429000" indent="-228600" algn="l" rtl="0" fontAlgn="base">
              <a:spcBef>
                <a:spcPct val="20000"/>
              </a:spcBef>
              <a:spcAft>
                <a:spcPct val="0"/>
              </a:spcAft>
              <a:buChar char="»"/>
              <a:defRPr sz="2000">
                <a:solidFill>
                  <a:srgbClr val="26468E"/>
                </a:solidFill>
                <a:latin typeface="+mn-lt"/>
              </a:defRPr>
            </a:lvl8pPr>
            <a:lvl9pPr marL="3886200" indent="-228600" algn="l" rtl="0" fontAlgn="base">
              <a:spcBef>
                <a:spcPct val="20000"/>
              </a:spcBef>
              <a:spcAft>
                <a:spcPct val="0"/>
              </a:spcAft>
              <a:buChar char="»"/>
              <a:defRPr sz="2000">
                <a:solidFill>
                  <a:srgbClr val="26468E"/>
                </a:solidFill>
                <a:latin typeface="+mn-lt"/>
              </a:defRPr>
            </a:lvl9pPr>
          </a:lstStyle>
          <a:p>
            <a:pPr marL="0" indent="0">
              <a:buNone/>
            </a:pPr>
            <a:r>
              <a:rPr lang="en-US" sz="2800" dirty="0"/>
              <a:t>How do messages of violence against women in our culture influence </a:t>
            </a:r>
            <a:r>
              <a:rPr lang="en-US" sz="2800" b="1" i="1" u="sng" dirty="0"/>
              <a:t>victims</a:t>
            </a:r>
            <a:r>
              <a:rPr lang="en-US" sz="2800" dirty="0"/>
              <a:t>?</a:t>
            </a:r>
          </a:p>
          <a:p>
            <a:pPr lvl="1">
              <a:buFont typeface="Wingdings" panose="05000000000000000000" pitchFamily="2" charset="2"/>
              <a:buChar char="§"/>
            </a:pPr>
            <a:r>
              <a:rPr lang="en-US" sz="2800" dirty="0"/>
              <a:t>Believe violence is to be expected</a:t>
            </a:r>
          </a:p>
          <a:p>
            <a:pPr lvl="1">
              <a:buFont typeface="Wingdings" panose="05000000000000000000" pitchFamily="2" charset="2"/>
              <a:buChar char="§"/>
            </a:pPr>
            <a:r>
              <a:rPr lang="en-US" sz="2800" dirty="0"/>
              <a:t>Have a passive response to the violence</a:t>
            </a:r>
          </a:p>
          <a:p>
            <a:pPr lvl="1">
              <a:buFont typeface="Wingdings" panose="05000000000000000000" pitchFamily="2" charset="2"/>
              <a:buChar char="§"/>
            </a:pPr>
            <a:r>
              <a:rPr lang="en-US" sz="2800" dirty="0"/>
              <a:t>Might not see the behavior as criminal</a:t>
            </a:r>
          </a:p>
          <a:p>
            <a:pPr lvl="1">
              <a:buFont typeface="Wingdings" panose="05000000000000000000" pitchFamily="2" charset="2"/>
              <a:buChar char="§"/>
            </a:pPr>
            <a:r>
              <a:rPr lang="en-US" sz="2800" dirty="0"/>
              <a:t>Blame themselves and experience stigmatization</a:t>
            </a:r>
          </a:p>
          <a:p>
            <a:pPr lvl="1">
              <a:buFont typeface="Wingdings" panose="05000000000000000000" pitchFamily="2" charset="2"/>
              <a:buChar char="§"/>
            </a:pPr>
            <a:r>
              <a:rPr lang="en-US" sz="2800" dirty="0"/>
              <a:t>Fear they will not be believed</a:t>
            </a:r>
          </a:p>
          <a:p>
            <a:pPr lvl="1">
              <a:buFont typeface="Wingdings" panose="05000000000000000000" pitchFamily="2" charset="2"/>
              <a:buChar char="§"/>
            </a:pPr>
            <a:r>
              <a:rPr lang="en-US" sz="2800" dirty="0"/>
              <a:t>May not report or be reluctant to participate in the criminal justice process</a:t>
            </a:r>
          </a:p>
          <a:p>
            <a:pPr lvl="1">
              <a:buFont typeface="Wingdings" panose="05000000000000000000" pitchFamily="2" charset="2"/>
              <a:buChar char="§"/>
            </a:pPr>
            <a:r>
              <a:rPr lang="en-US" sz="2800" dirty="0"/>
              <a:t>Distort ideas of femininity / masculinity </a:t>
            </a:r>
          </a:p>
        </p:txBody>
      </p:sp>
    </p:spTree>
    <p:extLst>
      <p:ext uri="{BB962C8B-B14F-4D97-AF65-F5344CB8AC3E}">
        <p14:creationId xmlns:p14="http://schemas.microsoft.com/office/powerpoint/2010/main" val="216340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a:t>What is the result?</a:t>
            </a:r>
          </a:p>
        </p:txBody>
      </p:sp>
      <p:sp>
        <p:nvSpPr>
          <p:cNvPr id="84995" name="Rectangle 3"/>
          <p:cNvSpPr>
            <a:spLocks noGrp="1" noChangeArrowheads="1"/>
          </p:cNvSpPr>
          <p:nvPr>
            <p:ph idx="1"/>
          </p:nvPr>
        </p:nvSpPr>
        <p:spPr/>
        <p:txBody>
          <a:bodyPr>
            <a:normAutofit fontScale="92500"/>
          </a:bodyPr>
          <a:lstStyle>
            <a:lvl1pPr marL="342900" indent="-342900" algn="l" rtl="0" eaLnBrk="0" fontAlgn="base" hangingPunct="0">
              <a:spcBef>
                <a:spcPct val="20000"/>
              </a:spcBef>
              <a:spcAft>
                <a:spcPct val="0"/>
              </a:spcAft>
              <a:buClr>
                <a:srgbClr val="00478A"/>
              </a:buClr>
              <a:buFont typeface="Calibri" charset="0"/>
              <a:buChar char="•"/>
              <a:defRPr sz="3200">
                <a:solidFill>
                  <a:srgbClr val="04060B"/>
                </a:solidFill>
                <a:latin typeface="+mn-lt"/>
                <a:ea typeface="ＭＳ Ｐゴシック" charset="0"/>
                <a:cs typeface="+mn-cs"/>
              </a:defRPr>
            </a:lvl1pPr>
            <a:lvl2pPr marL="742950" indent="-285750" algn="l" rtl="0" eaLnBrk="0" fontAlgn="base" hangingPunct="0">
              <a:spcBef>
                <a:spcPct val="20000"/>
              </a:spcBef>
              <a:spcAft>
                <a:spcPct val="0"/>
              </a:spcAft>
              <a:buFont typeface="Times New Roman" charset="0"/>
              <a:buChar char="•"/>
              <a:defRPr sz="2700">
                <a:solidFill>
                  <a:srgbClr val="04060B"/>
                </a:solidFill>
                <a:latin typeface="+mn-lt"/>
                <a:ea typeface="ＭＳ Ｐゴシック" charset="0"/>
              </a:defRPr>
            </a:lvl2pPr>
            <a:lvl3pPr marL="1143000" indent="-228600" algn="l" rtl="0" eaLnBrk="0" fontAlgn="base" hangingPunct="0">
              <a:spcBef>
                <a:spcPct val="20000"/>
              </a:spcBef>
              <a:spcAft>
                <a:spcPct val="0"/>
              </a:spcAft>
              <a:buClr>
                <a:srgbClr val="04060B"/>
              </a:buClr>
              <a:buChar char="–"/>
              <a:defRPr sz="2400">
                <a:solidFill>
                  <a:srgbClr val="04060B"/>
                </a:solidFill>
                <a:latin typeface="+mn-lt"/>
                <a:ea typeface="ＭＳ Ｐゴシック" charset="0"/>
              </a:defRPr>
            </a:lvl3pPr>
            <a:lvl4pPr marL="1600200" indent="-228600" algn="l" rtl="0" eaLnBrk="0" fontAlgn="base" hangingPunct="0">
              <a:spcBef>
                <a:spcPct val="20000"/>
              </a:spcBef>
              <a:spcAft>
                <a:spcPct val="0"/>
              </a:spcAft>
              <a:buClr>
                <a:srgbClr val="00478A"/>
              </a:buClr>
              <a:buFont typeface="Times New Roman" charset="0"/>
              <a:buChar char="•"/>
              <a:defRPr sz="2000">
                <a:solidFill>
                  <a:srgbClr val="04060B"/>
                </a:solidFill>
                <a:latin typeface="+mn-lt"/>
                <a:ea typeface="ＭＳ Ｐゴシック" charset="0"/>
              </a:defRPr>
            </a:lvl4pPr>
            <a:lvl5pPr marL="2057400" indent="-228600" algn="l" rtl="0" eaLnBrk="0" fontAlgn="base" hangingPunct="0">
              <a:spcBef>
                <a:spcPct val="20000"/>
              </a:spcBef>
              <a:spcAft>
                <a:spcPct val="0"/>
              </a:spcAft>
              <a:buClr>
                <a:srgbClr val="04060B"/>
              </a:buClr>
              <a:buChar char="–"/>
              <a:defRPr sz="2000">
                <a:solidFill>
                  <a:srgbClr val="04060B"/>
                </a:solidFill>
                <a:latin typeface="+mn-lt"/>
                <a:ea typeface="ＭＳ Ｐゴシック" charset="0"/>
              </a:defRPr>
            </a:lvl5pPr>
            <a:lvl6pPr marL="2514600" indent="-228600" algn="l" rtl="0" fontAlgn="base">
              <a:spcBef>
                <a:spcPct val="20000"/>
              </a:spcBef>
              <a:spcAft>
                <a:spcPct val="0"/>
              </a:spcAft>
              <a:buChar char="»"/>
              <a:defRPr sz="2000">
                <a:solidFill>
                  <a:srgbClr val="26468E"/>
                </a:solidFill>
                <a:latin typeface="+mn-lt"/>
              </a:defRPr>
            </a:lvl6pPr>
            <a:lvl7pPr marL="2971800" indent="-228600" algn="l" rtl="0" fontAlgn="base">
              <a:spcBef>
                <a:spcPct val="20000"/>
              </a:spcBef>
              <a:spcAft>
                <a:spcPct val="0"/>
              </a:spcAft>
              <a:buChar char="»"/>
              <a:defRPr sz="2000">
                <a:solidFill>
                  <a:srgbClr val="26468E"/>
                </a:solidFill>
                <a:latin typeface="+mn-lt"/>
              </a:defRPr>
            </a:lvl7pPr>
            <a:lvl8pPr marL="3429000" indent="-228600" algn="l" rtl="0" fontAlgn="base">
              <a:spcBef>
                <a:spcPct val="20000"/>
              </a:spcBef>
              <a:spcAft>
                <a:spcPct val="0"/>
              </a:spcAft>
              <a:buChar char="»"/>
              <a:defRPr sz="2000">
                <a:solidFill>
                  <a:srgbClr val="26468E"/>
                </a:solidFill>
                <a:latin typeface="+mn-lt"/>
              </a:defRPr>
            </a:lvl8pPr>
            <a:lvl9pPr marL="3886200" indent="-228600" algn="l" rtl="0" fontAlgn="base">
              <a:spcBef>
                <a:spcPct val="20000"/>
              </a:spcBef>
              <a:spcAft>
                <a:spcPct val="0"/>
              </a:spcAft>
              <a:buChar char="»"/>
              <a:defRPr sz="2000">
                <a:solidFill>
                  <a:srgbClr val="26468E"/>
                </a:solidFill>
                <a:latin typeface="+mn-lt"/>
              </a:defRPr>
            </a:lvl9pPr>
          </a:lstStyle>
          <a:p>
            <a:pPr marL="0" indent="0">
              <a:buNone/>
            </a:pPr>
            <a:r>
              <a:rPr lang="en-US" sz="2800" dirty="0"/>
              <a:t>How do messages of violence against women in our culture influence </a:t>
            </a:r>
            <a:r>
              <a:rPr lang="en-US" sz="2800" b="1" i="1" u="sng" dirty="0"/>
              <a:t>offenders</a:t>
            </a:r>
            <a:r>
              <a:rPr lang="en-US" sz="2800" dirty="0"/>
              <a:t>?</a:t>
            </a:r>
          </a:p>
          <a:p>
            <a:pPr lvl="1">
              <a:buFont typeface="Wingdings" panose="05000000000000000000" pitchFamily="2" charset="2"/>
              <a:buChar char="§"/>
            </a:pPr>
            <a:r>
              <a:rPr lang="en-US" sz="2800" dirty="0"/>
              <a:t>Feel a sense of entitlement </a:t>
            </a:r>
          </a:p>
          <a:p>
            <a:pPr lvl="1">
              <a:buFont typeface="Wingdings" panose="05000000000000000000" pitchFamily="2" charset="2"/>
              <a:buChar char="§"/>
            </a:pPr>
            <a:r>
              <a:rPr lang="en-US" sz="2800" dirty="0"/>
              <a:t>Believe violence is an option</a:t>
            </a:r>
          </a:p>
          <a:p>
            <a:pPr lvl="1">
              <a:buFont typeface="Wingdings" panose="05000000000000000000" pitchFamily="2" charset="2"/>
              <a:buChar char="§"/>
            </a:pPr>
            <a:r>
              <a:rPr lang="en-US" sz="2800" dirty="0"/>
              <a:t>Believe the victim is to blame</a:t>
            </a:r>
          </a:p>
          <a:p>
            <a:pPr lvl="1">
              <a:buFont typeface="Wingdings" panose="05000000000000000000" pitchFamily="2" charset="2"/>
              <a:buChar char="§"/>
            </a:pPr>
            <a:r>
              <a:rPr lang="en-US" sz="2800" dirty="0"/>
              <a:t>Reject responsibility</a:t>
            </a:r>
          </a:p>
          <a:p>
            <a:pPr lvl="1">
              <a:buFont typeface="Wingdings" panose="05000000000000000000" pitchFamily="2" charset="2"/>
              <a:buChar char="§"/>
            </a:pPr>
            <a:r>
              <a:rPr lang="en-US" sz="2800" dirty="0"/>
              <a:t>Believe that there will not be consequences</a:t>
            </a:r>
          </a:p>
          <a:p>
            <a:pPr lvl="1">
              <a:buFont typeface="Wingdings" panose="05000000000000000000" pitchFamily="2" charset="2"/>
              <a:buChar char="§"/>
            </a:pPr>
            <a:r>
              <a:rPr lang="en-US" sz="2800" dirty="0"/>
              <a:t>Distort ideas of femininity / masculinity </a:t>
            </a:r>
          </a:p>
        </p:txBody>
      </p:sp>
    </p:spTree>
    <p:extLst>
      <p:ext uri="{BB962C8B-B14F-4D97-AF65-F5344CB8AC3E}">
        <p14:creationId xmlns:p14="http://schemas.microsoft.com/office/powerpoint/2010/main" val="362954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a:t>What is the result?</a:t>
            </a:r>
          </a:p>
        </p:txBody>
      </p:sp>
      <p:sp>
        <p:nvSpPr>
          <p:cNvPr id="84995" name="Rectangle 3"/>
          <p:cNvSpPr>
            <a:spLocks noGrp="1" noChangeArrowheads="1"/>
          </p:cNvSpPr>
          <p:nvPr>
            <p:ph idx="1"/>
          </p:nvPr>
        </p:nvSpPr>
        <p:spPr/>
        <p:txBody>
          <a:bodyPr>
            <a:normAutofit fontScale="92500" lnSpcReduction="10000"/>
          </a:bodyPr>
          <a:lstStyle>
            <a:lvl1pPr marL="342900" indent="-342900" algn="l" rtl="0" eaLnBrk="0" fontAlgn="base" hangingPunct="0">
              <a:spcBef>
                <a:spcPct val="20000"/>
              </a:spcBef>
              <a:spcAft>
                <a:spcPct val="0"/>
              </a:spcAft>
              <a:buClr>
                <a:srgbClr val="00478A"/>
              </a:buClr>
              <a:buFont typeface="Calibri" charset="0"/>
              <a:buChar char="•"/>
              <a:defRPr sz="3200">
                <a:solidFill>
                  <a:srgbClr val="04060B"/>
                </a:solidFill>
                <a:latin typeface="+mn-lt"/>
                <a:ea typeface="ＭＳ Ｐゴシック" charset="0"/>
                <a:cs typeface="+mn-cs"/>
              </a:defRPr>
            </a:lvl1pPr>
            <a:lvl2pPr marL="742950" indent="-285750" algn="l" rtl="0" eaLnBrk="0" fontAlgn="base" hangingPunct="0">
              <a:spcBef>
                <a:spcPct val="20000"/>
              </a:spcBef>
              <a:spcAft>
                <a:spcPct val="0"/>
              </a:spcAft>
              <a:buFont typeface="Times New Roman" charset="0"/>
              <a:buChar char="•"/>
              <a:defRPr sz="2700">
                <a:solidFill>
                  <a:srgbClr val="04060B"/>
                </a:solidFill>
                <a:latin typeface="+mn-lt"/>
                <a:ea typeface="ＭＳ Ｐゴシック" charset="0"/>
              </a:defRPr>
            </a:lvl2pPr>
            <a:lvl3pPr marL="1143000" indent="-228600" algn="l" rtl="0" eaLnBrk="0" fontAlgn="base" hangingPunct="0">
              <a:spcBef>
                <a:spcPct val="20000"/>
              </a:spcBef>
              <a:spcAft>
                <a:spcPct val="0"/>
              </a:spcAft>
              <a:buClr>
                <a:srgbClr val="04060B"/>
              </a:buClr>
              <a:buChar char="–"/>
              <a:defRPr sz="2400">
                <a:solidFill>
                  <a:srgbClr val="04060B"/>
                </a:solidFill>
                <a:latin typeface="+mn-lt"/>
                <a:ea typeface="ＭＳ Ｐゴシック" charset="0"/>
              </a:defRPr>
            </a:lvl3pPr>
            <a:lvl4pPr marL="1600200" indent="-228600" algn="l" rtl="0" eaLnBrk="0" fontAlgn="base" hangingPunct="0">
              <a:spcBef>
                <a:spcPct val="20000"/>
              </a:spcBef>
              <a:spcAft>
                <a:spcPct val="0"/>
              </a:spcAft>
              <a:buClr>
                <a:srgbClr val="00478A"/>
              </a:buClr>
              <a:buFont typeface="Times New Roman" charset="0"/>
              <a:buChar char="•"/>
              <a:defRPr sz="2000">
                <a:solidFill>
                  <a:srgbClr val="04060B"/>
                </a:solidFill>
                <a:latin typeface="+mn-lt"/>
                <a:ea typeface="ＭＳ Ｐゴシック" charset="0"/>
              </a:defRPr>
            </a:lvl4pPr>
            <a:lvl5pPr marL="2057400" indent="-228600" algn="l" rtl="0" eaLnBrk="0" fontAlgn="base" hangingPunct="0">
              <a:spcBef>
                <a:spcPct val="20000"/>
              </a:spcBef>
              <a:spcAft>
                <a:spcPct val="0"/>
              </a:spcAft>
              <a:buClr>
                <a:srgbClr val="04060B"/>
              </a:buClr>
              <a:buChar char="–"/>
              <a:defRPr sz="2000">
                <a:solidFill>
                  <a:srgbClr val="04060B"/>
                </a:solidFill>
                <a:latin typeface="+mn-lt"/>
                <a:ea typeface="ＭＳ Ｐゴシック" charset="0"/>
              </a:defRPr>
            </a:lvl5pPr>
            <a:lvl6pPr marL="2514600" indent="-228600" algn="l" rtl="0" fontAlgn="base">
              <a:spcBef>
                <a:spcPct val="20000"/>
              </a:spcBef>
              <a:spcAft>
                <a:spcPct val="0"/>
              </a:spcAft>
              <a:buChar char="»"/>
              <a:defRPr sz="2000">
                <a:solidFill>
                  <a:srgbClr val="26468E"/>
                </a:solidFill>
                <a:latin typeface="+mn-lt"/>
              </a:defRPr>
            </a:lvl6pPr>
            <a:lvl7pPr marL="2971800" indent="-228600" algn="l" rtl="0" fontAlgn="base">
              <a:spcBef>
                <a:spcPct val="20000"/>
              </a:spcBef>
              <a:spcAft>
                <a:spcPct val="0"/>
              </a:spcAft>
              <a:buChar char="»"/>
              <a:defRPr sz="2000">
                <a:solidFill>
                  <a:srgbClr val="26468E"/>
                </a:solidFill>
                <a:latin typeface="+mn-lt"/>
              </a:defRPr>
            </a:lvl7pPr>
            <a:lvl8pPr marL="3429000" indent="-228600" algn="l" rtl="0" fontAlgn="base">
              <a:spcBef>
                <a:spcPct val="20000"/>
              </a:spcBef>
              <a:spcAft>
                <a:spcPct val="0"/>
              </a:spcAft>
              <a:buChar char="»"/>
              <a:defRPr sz="2000">
                <a:solidFill>
                  <a:srgbClr val="26468E"/>
                </a:solidFill>
                <a:latin typeface="+mn-lt"/>
              </a:defRPr>
            </a:lvl8pPr>
            <a:lvl9pPr marL="3886200" indent="-228600" algn="l" rtl="0" fontAlgn="base">
              <a:spcBef>
                <a:spcPct val="20000"/>
              </a:spcBef>
              <a:spcAft>
                <a:spcPct val="0"/>
              </a:spcAft>
              <a:buChar char="»"/>
              <a:defRPr sz="2000">
                <a:solidFill>
                  <a:srgbClr val="26468E"/>
                </a:solidFill>
                <a:latin typeface="+mn-lt"/>
              </a:defRPr>
            </a:lvl9pPr>
          </a:lstStyle>
          <a:p>
            <a:pPr marL="0" indent="0">
              <a:buNone/>
            </a:pPr>
            <a:r>
              <a:rPr lang="en-US" sz="2800" dirty="0"/>
              <a:t>How do messages of violence against women in our culture influence </a:t>
            </a:r>
            <a:r>
              <a:rPr lang="en-US" sz="2800" b="1" i="1" u="sng" dirty="0"/>
              <a:t>agency members</a:t>
            </a:r>
            <a:r>
              <a:rPr lang="en-US" sz="2800" dirty="0"/>
              <a:t>?</a:t>
            </a:r>
          </a:p>
          <a:p>
            <a:pPr lvl="1">
              <a:buFont typeface="Wingdings" panose="05000000000000000000" pitchFamily="2" charset="2"/>
              <a:buChar char="§"/>
            </a:pPr>
            <a:r>
              <a:rPr lang="en-US" sz="2800" dirty="0"/>
              <a:t>Continue to believe myths and misperceptions</a:t>
            </a:r>
          </a:p>
          <a:p>
            <a:pPr lvl="1">
              <a:buFont typeface="Wingdings" panose="05000000000000000000" pitchFamily="2" charset="2"/>
              <a:buChar char="§"/>
            </a:pPr>
            <a:r>
              <a:rPr lang="en-US" sz="2800" dirty="0"/>
              <a:t>Minimize the violence experienced</a:t>
            </a:r>
          </a:p>
          <a:p>
            <a:pPr lvl="1">
              <a:buFont typeface="Wingdings" panose="05000000000000000000" pitchFamily="2" charset="2"/>
              <a:buChar char="§"/>
            </a:pPr>
            <a:r>
              <a:rPr lang="en-US" sz="2800" dirty="0"/>
              <a:t>Desensitize officers</a:t>
            </a:r>
          </a:p>
          <a:p>
            <a:pPr lvl="1">
              <a:buFont typeface="Wingdings" panose="05000000000000000000" pitchFamily="2" charset="2"/>
              <a:buChar char="§"/>
            </a:pPr>
            <a:r>
              <a:rPr lang="en-US" sz="2800" dirty="0"/>
              <a:t>Suggest that victims’ behavior contributed to the violence</a:t>
            </a:r>
          </a:p>
          <a:p>
            <a:pPr lvl="1">
              <a:buFont typeface="Wingdings" panose="05000000000000000000" pitchFamily="2" charset="2"/>
              <a:buChar char="§"/>
            </a:pPr>
            <a:r>
              <a:rPr lang="en-US" sz="2800" dirty="0"/>
              <a:t>Distort ideas of femininity / masculinity</a:t>
            </a:r>
          </a:p>
        </p:txBody>
      </p:sp>
    </p:spTree>
    <p:extLst>
      <p:ext uri="{BB962C8B-B14F-4D97-AF65-F5344CB8AC3E}">
        <p14:creationId xmlns:p14="http://schemas.microsoft.com/office/powerpoint/2010/main" val="1181819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E566-E493-419C-AC48-8E9D0D8B0F81}"/>
              </a:ext>
            </a:extLst>
          </p:cNvPr>
          <p:cNvSpPr>
            <a:spLocks noGrp="1"/>
          </p:cNvSpPr>
          <p:nvPr>
            <p:ph type="title"/>
          </p:nvPr>
        </p:nvSpPr>
        <p:spPr/>
        <p:txBody>
          <a:bodyPr/>
          <a:lstStyle/>
          <a:p>
            <a:r>
              <a:rPr lang="en-US" dirty="0"/>
              <a:t>Police Response to Violence Against Women</a:t>
            </a:r>
          </a:p>
        </p:txBody>
      </p:sp>
      <p:sp>
        <p:nvSpPr>
          <p:cNvPr id="3" name="Content Placeholder 2">
            <a:extLst>
              <a:ext uri="{FF2B5EF4-FFF2-40B4-BE49-F238E27FC236}">
                <a16:creationId xmlns:a16="http://schemas.microsoft.com/office/drawing/2014/main" id="{35CE4189-5771-4576-8760-0F126FF79781}"/>
              </a:ext>
            </a:extLst>
          </p:cNvPr>
          <p:cNvSpPr>
            <a:spLocks noGrp="1"/>
          </p:cNvSpPr>
          <p:nvPr>
            <p:ph idx="1"/>
          </p:nvPr>
        </p:nvSpPr>
        <p:spPr/>
        <p:txBody>
          <a:bodyPr>
            <a:normAutofit/>
          </a:bodyPr>
          <a:lstStyle/>
          <a:p>
            <a:pPr marL="0" indent="0">
              <a:buNone/>
            </a:pPr>
            <a:r>
              <a:rPr lang="en-US" sz="2800" dirty="0"/>
              <a:t>U.S. Department of Justice (2015): </a:t>
            </a:r>
            <a:r>
              <a:rPr lang="en-US" sz="2800" i="1" dirty="0"/>
              <a:t>Identifying and Preventing Gender Bias in Law Enforcement Response to Sexual Assault and Domestic Violence</a:t>
            </a:r>
            <a:endParaRPr lang="en-US" sz="2800" dirty="0"/>
          </a:p>
        </p:txBody>
      </p:sp>
    </p:spTree>
    <p:extLst>
      <p:ext uri="{BB962C8B-B14F-4D97-AF65-F5344CB8AC3E}">
        <p14:creationId xmlns:p14="http://schemas.microsoft.com/office/powerpoint/2010/main" val="2387805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EE65-8F0B-45CA-8FA6-C455506B19C7}"/>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CD84BDD0-E486-4F7A-A2F1-E595AC23B57C}"/>
              </a:ext>
            </a:extLst>
          </p:cNvPr>
          <p:cNvSpPr>
            <a:spLocks noGrp="1"/>
          </p:cNvSpPr>
          <p:nvPr>
            <p:ph idx="1"/>
          </p:nvPr>
        </p:nvSpPr>
        <p:spPr>
          <a:xfrm>
            <a:off x="1028700" y="1946635"/>
            <a:ext cx="7404100" cy="4381594"/>
          </a:xfrm>
        </p:spPr>
        <p:txBody>
          <a:bodyPr vert="horz" lIns="91440" tIns="45720" rIns="91440" bIns="45720" rtlCol="0" anchor="t">
            <a:normAutofit/>
          </a:bodyPr>
          <a:lstStyle/>
          <a:p>
            <a:pPr marL="0" indent="0">
              <a:buNone/>
            </a:pPr>
            <a:r>
              <a:rPr lang="en-US" sz="2400" dirty="0"/>
              <a:t>Participants will be able to:</a:t>
            </a:r>
          </a:p>
          <a:p>
            <a:pPr marL="383540" indent="-383540" eaLnBrk="0" hangingPunct="0"/>
            <a:r>
              <a:rPr lang="en-US" sz="2400" dirty="0"/>
              <a:t>Discuss how </a:t>
            </a:r>
            <a:r>
              <a:rPr lang="en-US" sz="2400" dirty="0">
                <a:solidFill>
                  <a:schemeClr val="tx1"/>
                </a:solidFill>
              </a:rPr>
              <a:t>culture</a:t>
            </a:r>
            <a:r>
              <a:rPr lang="en-US" sz="2400" dirty="0"/>
              <a:t>, popular culture and media (social media, news, films, music, etc.) influence the way society thinks about sexual assault and violence against women.</a:t>
            </a:r>
          </a:p>
          <a:p>
            <a:pPr marL="383540" lvl="0" indent="-383540" eaLnBrk="0" hangingPunct="0"/>
            <a:r>
              <a:rPr lang="en-US" sz="2400" dirty="0"/>
              <a:t>Identify several ways in which gender bias may affect policing practices in sexual assault response.</a:t>
            </a:r>
          </a:p>
          <a:p>
            <a:pPr marL="383540" indent="-383540"/>
            <a:r>
              <a:rPr lang="en-US" sz="2400" dirty="0"/>
              <a:t>Develop strategies to mitigate the influences of cultural myths, misperceptions, and gender bias on agency members.</a:t>
            </a:r>
          </a:p>
        </p:txBody>
      </p:sp>
    </p:spTree>
    <p:extLst>
      <p:ext uri="{BB962C8B-B14F-4D97-AF65-F5344CB8AC3E}">
        <p14:creationId xmlns:p14="http://schemas.microsoft.com/office/powerpoint/2010/main" val="182193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2CCE-6DB3-498F-88B8-01BB5C696E9C}"/>
              </a:ext>
            </a:extLst>
          </p:cNvPr>
          <p:cNvSpPr>
            <a:spLocks noGrp="1"/>
          </p:cNvSpPr>
          <p:nvPr>
            <p:ph type="title"/>
          </p:nvPr>
        </p:nvSpPr>
        <p:spPr/>
        <p:txBody>
          <a:bodyPr/>
          <a:lstStyle/>
          <a:p>
            <a:r>
              <a:rPr lang="en-US" dirty="0"/>
              <a:t>Impact of Culture</a:t>
            </a:r>
          </a:p>
        </p:txBody>
      </p:sp>
      <p:sp>
        <p:nvSpPr>
          <p:cNvPr id="9" name="Content Placeholder 8">
            <a:extLst>
              <a:ext uri="{FF2B5EF4-FFF2-40B4-BE49-F238E27FC236}">
                <a16:creationId xmlns:a16="http://schemas.microsoft.com/office/drawing/2014/main" id="{899CE0AC-349C-4323-827F-7B1102E36248}"/>
              </a:ext>
            </a:extLst>
          </p:cNvPr>
          <p:cNvSpPr>
            <a:spLocks noGrp="1"/>
          </p:cNvSpPr>
          <p:nvPr>
            <p:ph idx="1"/>
          </p:nvPr>
        </p:nvSpPr>
        <p:spPr>
          <a:xfrm>
            <a:off x="1028700" y="1927781"/>
            <a:ext cx="7200900" cy="4167386"/>
          </a:xfrm>
        </p:spPr>
        <p:txBody>
          <a:bodyPr>
            <a:normAutofit/>
          </a:bodyPr>
          <a:lstStyle/>
          <a:p>
            <a:r>
              <a:rPr lang="en-US" sz="2400" dirty="0"/>
              <a:t>Beliefs and biases are part of culture</a:t>
            </a:r>
          </a:p>
          <a:p>
            <a:pPr lvl="1"/>
            <a:r>
              <a:rPr lang="en-US" sz="2400" dirty="0"/>
              <a:t>A belief is something we accept as true</a:t>
            </a:r>
          </a:p>
          <a:p>
            <a:pPr lvl="1"/>
            <a:r>
              <a:rPr lang="en-US" sz="2400" dirty="0"/>
              <a:t>A bias is a preference or association</a:t>
            </a:r>
          </a:p>
          <a:p>
            <a:r>
              <a:rPr lang="en-US" sz="2400" dirty="0"/>
              <a:t>We all have biases</a:t>
            </a:r>
          </a:p>
          <a:p>
            <a:pPr lvl="1"/>
            <a:r>
              <a:rPr lang="en-US" sz="2400" dirty="0"/>
              <a:t>Victims, perpetrators, friends, family members</a:t>
            </a:r>
          </a:p>
          <a:p>
            <a:pPr lvl="1"/>
            <a:r>
              <a:rPr lang="en-US" sz="2400" dirty="0"/>
              <a:t>Agency members</a:t>
            </a:r>
          </a:p>
          <a:p>
            <a:r>
              <a:rPr lang="en-US" sz="2400" dirty="0"/>
              <a:t>Biases can be</a:t>
            </a:r>
          </a:p>
          <a:p>
            <a:pPr lvl="1"/>
            <a:r>
              <a:rPr lang="en-US" sz="2400" dirty="0"/>
              <a:t>Positive or negative</a:t>
            </a:r>
          </a:p>
          <a:p>
            <a:pPr lvl="1"/>
            <a:r>
              <a:rPr lang="en-US" sz="2400" dirty="0"/>
              <a:t>Unconscious (implicit) or conscious (explicit)</a:t>
            </a:r>
          </a:p>
        </p:txBody>
      </p:sp>
      <p:sp>
        <p:nvSpPr>
          <p:cNvPr id="4" name="Slide Number Placeholder 3">
            <a:extLst>
              <a:ext uri="{FF2B5EF4-FFF2-40B4-BE49-F238E27FC236}">
                <a16:creationId xmlns:a16="http://schemas.microsoft.com/office/drawing/2014/main" id="{C372A6B5-C494-4348-8511-14E42F9DE64F}"/>
              </a:ext>
            </a:extLst>
          </p:cNvPr>
          <p:cNvSpPr>
            <a:spLocks noGrp="1"/>
          </p:cNvSpPr>
          <p:nvPr>
            <p:ph type="sldNum" sz="quarter" idx="12"/>
          </p:nvPr>
        </p:nvSpPr>
        <p:spPr/>
        <p:txBody>
          <a:bodyPr/>
          <a:lstStyle>
            <a:defPPr>
              <a:defRPr lang="en-US"/>
            </a:defPPr>
            <a:lvl1pPr marL="0" algn="r" defTabSz="685800" rtl="0" eaLnBrk="1" latinLnBrk="0" hangingPunct="1">
              <a:defRPr sz="788" kern="1200">
                <a:solidFill>
                  <a:schemeClr val="bg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8156D003-86A0-7F4A-990E-0FC2DC0121F3}" type="slidenum">
              <a:rPr lang="en-US">
                <a:solidFill>
                  <a:prstClr val="white"/>
                </a:solidFill>
              </a:rPr>
              <a:pPr/>
              <a:t>20</a:t>
            </a:fld>
            <a:endParaRPr lang="en-US">
              <a:solidFill>
                <a:prstClr val="white"/>
              </a:solidFill>
            </a:endParaRPr>
          </a:p>
        </p:txBody>
      </p:sp>
      <p:sp>
        <p:nvSpPr>
          <p:cNvPr id="7" name="TextBox 6">
            <a:extLst>
              <a:ext uri="{FF2B5EF4-FFF2-40B4-BE49-F238E27FC236}">
                <a16:creationId xmlns:a16="http://schemas.microsoft.com/office/drawing/2014/main" id="{937AFA96-FD9F-4E53-9DFF-2AC3E49CAE48}"/>
              </a:ext>
            </a:extLst>
          </p:cNvPr>
          <p:cNvSpPr txBox="1"/>
          <p:nvPr/>
        </p:nvSpPr>
        <p:spPr>
          <a:xfrm>
            <a:off x="2857500" y="3257550"/>
            <a:ext cx="3429000"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en-US" sz="1350">
              <a:solidFill>
                <a:prstClr val="black"/>
              </a:solidFill>
              <a:latin typeface="Franklin Gothic Book" panose="020B0503020102020204"/>
            </a:endParaRPr>
          </a:p>
        </p:txBody>
      </p:sp>
    </p:spTree>
    <p:extLst>
      <p:ext uri="{BB962C8B-B14F-4D97-AF65-F5344CB8AC3E}">
        <p14:creationId xmlns:p14="http://schemas.microsoft.com/office/powerpoint/2010/main" val="3740822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BE4479-20B2-4D1D-B47E-B4F8F14622F8}"/>
              </a:ext>
            </a:extLst>
          </p:cNvPr>
          <p:cNvSpPr>
            <a:spLocks noGrp="1"/>
          </p:cNvSpPr>
          <p:nvPr>
            <p:ph type="title"/>
          </p:nvPr>
        </p:nvSpPr>
        <p:spPr/>
        <p:txBody>
          <a:bodyPr/>
          <a:lstStyle/>
          <a:p>
            <a:r>
              <a:rPr lang="en-US" dirty="0"/>
              <a:t>Explicit and Implicit Bias</a:t>
            </a:r>
          </a:p>
        </p:txBody>
      </p:sp>
      <p:sp>
        <p:nvSpPr>
          <p:cNvPr id="3" name="Content Placeholder 2">
            <a:extLst>
              <a:ext uri="{FF2B5EF4-FFF2-40B4-BE49-F238E27FC236}">
                <a16:creationId xmlns:a16="http://schemas.microsoft.com/office/drawing/2014/main" id="{63D754EF-8533-4EAC-AD29-1534643F4350}"/>
              </a:ext>
            </a:extLst>
          </p:cNvPr>
          <p:cNvSpPr>
            <a:spLocks noGrp="1"/>
          </p:cNvSpPr>
          <p:nvPr>
            <p:ph idx="1"/>
          </p:nvPr>
        </p:nvSpPr>
        <p:spPr>
          <a:xfrm>
            <a:off x="1028700" y="2285999"/>
            <a:ext cx="7200900" cy="4004631"/>
          </a:xfrm>
        </p:spPr>
        <p:txBody>
          <a:bodyPr>
            <a:normAutofit/>
          </a:bodyPr>
          <a:lstStyle/>
          <a:p>
            <a:r>
              <a:rPr lang="en-US" sz="2400" dirty="0"/>
              <a:t>Explicit biases are conscious preferences and associations.</a:t>
            </a:r>
          </a:p>
          <a:p>
            <a:r>
              <a:rPr lang="en-US" sz="2400" dirty="0"/>
              <a:t>Implicit biases are attitudes or associations held without conscious knowledge.</a:t>
            </a:r>
          </a:p>
          <a:p>
            <a:pPr lvl="1"/>
            <a:r>
              <a:rPr lang="en-US" sz="2400" dirty="0"/>
              <a:t>98% of brain function is subconscious, like breathing and blinking.</a:t>
            </a:r>
          </a:p>
          <a:p>
            <a:pPr lvl="1"/>
            <a:r>
              <a:rPr lang="en-US" sz="2400" dirty="0"/>
              <a:t>Implicit biases are part of this subconscious and automatic brain function.</a:t>
            </a:r>
          </a:p>
        </p:txBody>
      </p:sp>
    </p:spTree>
    <p:extLst>
      <p:ext uri="{BB962C8B-B14F-4D97-AF65-F5344CB8AC3E}">
        <p14:creationId xmlns:p14="http://schemas.microsoft.com/office/powerpoint/2010/main" val="2226606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4BB41C-7201-45B7-80EF-07F39348C50A}"/>
              </a:ext>
            </a:extLst>
          </p:cNvPr>
          <p:cNvSpPr>
            <a:spLocks noGrp="1"/>
          </p:cNvSpPr>
          <p:nvPr>
            <p:ph type="title"/>
          </p:nvPr>
        </p:nvSpPr>
        <p:spPr/>
        <p:txBody>
          <a:bodyPr/>
          <a:lstStyle/>
          <a:p>
            <a:r>
              <a:rPr lang="en-US" dirty="0"/>
              <a:t>Explicit and Implicit Bias</a:t>
            </a:r>
          </a:p>
        </p:txBody>
      </p:sp>
      <p:sp>
        <p:nvSpPr>
          <p:cNvPr id="3" name="Content Placeholder 2">
            <a:extLst>
              <a:ext uri="{FF2B5EF4-FFF2-40B4-BE49-F238E27FC236}">
                <a16:creationId xmlns:a16="http://schemas.microsoft.com/office/drawing/2014/main" id="{61E97C69-70B8-45CF-9568-E4387BA1DDED}"/>
              </a:ext>
            </a:extLst>
          </p:cNvPr>
          <p:cNvSpPr>
            <a:spLocks noGrp="1"/>
          </p:cNvSpPr>
          <p:nvPr>
            <p:ph idx="1"/>
          </p:nvPr>
        </p:nvSpPr>
        <p:spPr/>
        <p:txBody>
          <a:bodyPr>
            <a:noAutofit/>
          </a:bodyPr>
          <a:lstStyle/>
          <a:p>
            <a:r>
              <a:rPr lang="en-US" sz="2400" dirty="0"/>
              <a:t>Implicit bias               Explicit forms of bias</a:t>
            </a:r>
          </a:p>
          <a:p>
            <a:endParaRPr lang="en-US" sz="2400" dirty="0"/>
          </a:p>
          <a:p>
            <a:pPr marL="0" indent="0">
              <a:buNone/>
            </a:pPr>
            <a:r>
              <a:rPr lang="en-US" sz="2400" i="1" dirty="0"/>
              <a:t>“Implicit bias should free us from guilty feelings. We are not, individually, to blame. Understanding implicit bias is about knowing how our unconscious attitudes create different social and economic realities for historically stigmatized groups.”</a:t>
            </a:r>
          </a:p>
          <a:p>
            <a:endParaRPr lang="en-US" sz="2400" dirty="0"/>
          </a:p>
          <a:p>
            <a:pPr marL="0" indent="0" algn="r">
              <a:buNone/>
            </a:pPr>
            <a:r>
              <a:rPr lang="en-US" sz="1800" dirty="0"/>
              <a:t>http://www.centerforsocialinclusion.org/csis-guide-on-Implicit-bias/</a:t>
            </a:r>
          </a:p>
        </p:txBody>
      </p:sp>
      <p:sp>
        <p:nvSpPr>
          <p:cNvPr id="4" name="Not Equal 3">
            <a:extLst>
              <a:ext uri="{FF2B5EF4-FFF2-40B4-BE49-F238E27FC236}">
                <a16:creationId xmlns:a16="http://schemas.microsoft.com/office/drawing/2014/main" id="{F183C5D8-AEAF-4849-8114-4C244D087A23}"/>
              </a:ext>
            </a:extLst>
          </p:cNvPr>
          <p:cNvSpPr/>
          <p:nvPr/>
        </p:nvSpPr>
        <p:spPr>
          <a:xfrm>
            <a:off x="3295830" y="2345565"/>
            <a:ext cx="576891" cy="3429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583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BA4A-9724-4BCD-A8A7-BED3009B8997}"/>
              </a:ext>
            </a:extLst>
          </p:cNvPr>
          <p:cNvSpPr>
            <a:spLocks noGrp="1"/>
          </p:cNvSpPr>
          <p:nvPr>
            <p:ph type="title"/>
          </p:nvPr>
        </p:nvSpPr>
        <p:spPr/>
        <p:txBody>
          <a:bodyPr/>
          <a:lstStyle/>
          <a:p>
            <a:r>
              <a:rPr lang="en-US" dirty="0"/>
              <a:t>Gender Bias</a:t>
            </a:r>
          </a:p>
        </p:txBody>
      </p:sp>
      <p:sp>
        <p:nvSpPr>
          <p:cNvPr id="3" name="Content Placeholder 2">
            <a:extLst>
              <a:ext uri="{FF2B5EF4-FFF2-40B4-BE49-F238E27FC236}">
                <a16:creationId xmlns:a16="http://schemas.microsoft.com/office/drawing/2014/main" id="{1D062F63-DFB9-4222-A941-8375CA0FFBD8}"/>
              </a:ext>
            </a:extLst>
          </p:cNvPr>
          <p:cNvSpPr>
            <a:spLocks noGrp="1"/>
          </p:cNvSpPr>
          <p:nvPr>
            <p:ph idx="1"/>
          </p:nvPr>
        </p:nvSpPr>
        <p:spPr>
          <a:xfrm>
            <a:off x="1028700" y="2286000"/>
            <a:ext cx="7200900" cy="4152900"/>
          </a:xfrm>
        </p:spPr>
        <p:txBody>
          <a:bodyPr>
            <a:normAutofit lnSpcReduction="10000"/>
          </a:bodyPr>
          <a:lstStyle/>
          <a:p>
            <a:pPr marL="0" indent="0" algn="ctr">
              <a:buNone/>
            </a:pPr>
            <a:r>
              <a:rPr lang="en-US" sz="3200" i="1" dirty="0"/>
              <a:t>Gender bias is a preference or prejudice toward one gender over others.</a:t>
            </a:r>
          </a:p>
          <a:p>
            <a:endParaRPr lang="en-US" dirty="0"/>
          </a:p>
          <a:p>
            <a:r>
              <a:rPr lang="en-US" dirty="0"/>
              <a:t>Gender, separating people into women and men, is a way that cultures often classify people into groups, with expectations of how each group should behave, dress, talk, act, and more – for example, in the U.S. we separate people into women and men.</a:t>
            </a:r>
          </a:p>
          <a:p>
            <a:r>
              <a:rPr lang="en-US" dirty="0"/>
              <a:t>Gender bias can be conscious or unconscious.</a:t>
            </a:r>
          </a:p>
          <a:p>
            <a:r>
              <a:rPr lang="en-US" dirty="0"/>
              <a:t>Gender bias is derived from culture, traditions, norms, values, and/or experiences.</a:t>
            </a:r>
          </a:p>
        </p:txBody>
      </p:sp>
    </p:spTree>
    <p:extLst>
      <p:ext uri="{BB962C8B-B14F-4D97-AF65-F5344CB8AC3E}">
        <p14:creationId xmlns:p14="http://schemas.microsoft.com/office/powerpoint/2010/main" val="1445562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2CCE-6DB3-498F-88B8-01BB5C696E9C}"/>
              </a:ext>
            </a:extLst>
          </p:cNvPr>
          <p:cNvSpPr>
            <a:spLocks noGrp="1"/>
          </p:cNvSpPr>
          <p:nvPr>
            <p:ph type="title"/>
          </p:nvPr>
        </p:nvSpPr>
        <p:spPr/>
        <p:txBody>
          <a:bodyPr>
            <a:normAutofit/>
          </a:bodyPr>
          <a:lstStyle/>
          <a:p>
            <a:r>
              <a:rPr lang="en-US" sz="4400"/>
              <a:t>Gender Bias in Policing</a:t>
            </a:r>
          </a:p>
        </p:txBody>
      </p:sp>
      <p:sp>
        <p:nvSpPr>
          <p:cNvPr id="9" name="Content Placeholder 8">
            <a:extLst>
              <a:ext uri="{FF2B5EF4-FFF2-40B4-BE49-F238E27FC236}">
                <a16:creationId xmlns:a16="http://schemas.microsoft.com/office/drawing/2014/main" id="{899CE0AC-349C-4323-827F-7B1102E36248}"/>
              </a:ext>
            </a:extLst>
          </p:cNvPr>
          <p:cNvSpPr>
            <a:spLocks noGrp="1"/>
          </p:cNvSpPr>
          <p:nvPr>
            <p:ph idx="1"/>
          </p:nvPr>
        </p:nvSpPr>
        <p:spPr>
          <a:xfrm>
            <a:off x="1028700" y="1890074"/>
            <a:ext cx="7685642" cy="3618360"/>
          </a:xfrm>
        </p:spPr>
        <p:txBody>
          <a:bodyPr>
            <a:noAutofit/>
          </a:bodyPr>
          <a:lstStyle/>
          <a:p>
            <a:pPr marL="0" indent="0">
              <a:buNone/>
            </a:pPr>
            <a:r>
              <a:rPr lang="en-US" sz="2400" dirty="0"/>
              <a:t>Gender bias in policing practices can result in </a:t>
            </a:r>
          </a:p>
          <a:p>
            <a:r>
              <a:rPr lang="en-US" sz="2400" i="0" dirty="0"/>
              <a:t>Less protection for certain victims on the basis of gender</a:t>
            </a:r>
          </a:p>
          <a:p>
            <a:r>
              <a:rPr lang="en-US" sz="2400" i="0" dirty="0"/>
              <a:t>Failures to respond to crimes that disproportionately harm people of particular genders</a:t>
            </a:r>
            <a:endParaRPr lang="en-US" sz="2400" dirty="0"/>
          </a:p>
          <a:p>
            <a:r>
              <a:rPr lang="en-US" sz="2400" i="0" dirty="0"/>
              <a:t>Less robust services due to a reliance on gender stereotypes</a:t>
            </a:r>
          </a:p>
          <a:p>
            <a:pPr marL="397764" lvl="1" indent="0" algn="r">
              <a:buNone/>
            </a:pPr>
            <a:endParaRPr lang="en-US" sz="1800" dirty="0"/>
          </a:p>
          <a:p>
            <a:pPr marL="397764" lvl="1" indent="0" algn="r">
              <a:buNone/>
            </a:pPr>
            <a:endParaRPr lang="en-US" sz="1800" dirty="0"/>
          </a:p>
          <a:p>
            <a:pPr marL="397764" lvl="1" indent="0" algn="r">
              <a:buNone/>
            </a:pPr>
            <a:r>
              <a:rPr lang="en-US" sz="1800" dirty="0"/>
              <a:t>USDOJ, Identifying and Preventing Gender Bias in Law Enforcement Response to Sexual Assault and Domestic Violence, 2016</a:t>
            </a:r>
          </a:p>
        </p:txBody>
      </p:sp>
      <p:sp>
        <p:nvSpPr>
          <p:cNvPr id="4" name="Slide Number Placeholder 3">
            <a:extLst>
              <a:ext uri="{FF2B5EF4-FFF2-40B4-BE49-F238E27FC236}">
                <a16:creationId xmlns:a16="http://schemas.microsoft.com/office/drawing/2014/main" id="{C372A6B5-C494-4348-8511-14E42F9DE64F}"/>
              </a:ext>
            </a:extLst>
          </p:cNvPr>
          <p:cNvSpPr>
            <a:spLocks noGrp="1"/>
          </p:cNvSpPr>
          <p:nvPr>
            <p:ph type="sldNum" sz="quarter" idx="12"/>
          </p:nvPr>
        </p:nvSpPr>
        <p:spPr/>
        <p:txBody>
          <a:bodyPr/>
          <a:lstStyle>
            <a:defPPr>
              <a:defRPr lang="en-US"/>
            </a:defPPr>
            <a:lvl1pPr marL="0" algn="r" defTabSz="685800" rtl="0" eaLnBrk="1" latinLnBrk="0" hangingPunct="1">
              <a:defRPr sz="788" kern="1200">
                <a:solidFill>
                  <a:schemeClr val="bg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8156D003-86A0-7F4A-990E-0FC2DC0121F3}" type="slidenum">
              <a:rPr lang="en-US">
                <a:solidFill>
                  <a:prstClr val="white"/>
                </a:solidFill>
              </a:rPr>
              <a:pPr/>
              <a:t>24</a:t>
            </a:fld>
            <a:endParaRPr lang="en-US">
              <a:solidFill>
                <a:prstClr val="white"/>
              </a:solidFill>
            </a:endParaRPr>
          </a:p>
        </p:txBody>
      </p:sp>
      <p:sp>
        <p:nvSpPr>
          <p:cNvPr id="7" name="TextBox 6">
            <a:extLst>
              <a:ext uri="{FF2B5EF4-FFF2-40B4-BE49-F238E27FC236}">
                <a16:creationId xmlns:a16="http://schemas.microsoft.com/office/drawing/2014/main" id="{937AFA96-FD9F-4E53-9DFF-2AC3E49CAE48}"/>
              </a:ext>
            </a:extLst>
          </p:cNvPr>
          <p:cNvSpPr txBox="1"/>
          <p:nvPr/>
        </p:nvSpPr>
        <p:spPr>
          <a:xfrm>
            <a:off x="2857500" y="3257550"/>
            <a:ext cx="3429000"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a:endParaRPr lang="en-US" sz="1350">
              <a:solidFill>
                <a:prstClr val="black"/>
              </a:solidFill>
              <a:latin typeface="Franklin Gothic Book" panose="020B0503020102020204"/>
            </a:endParaRPr>
          </a:p>
        </p:txBody>
      </p:sp>
    </p:spTree>
    <p:extLst>
      <p:ext uri="{BB962C8B-B14F-4D97-AF65-F5344CB8AC3E}">
        <p14:creationId xmlns:p14="http://schemas.microsoft.com/office/powerpoint/2010/main" val="894951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B9268-0640-4A56-B096-67C374DF188E}"/>
              </a:ext>
            </a:extLst>
          </p:cNvPr>
          <p:cNvSpPr>
            <a:spLocks noGrp="1"/>
          </p:cNvSpPr>
          <p:nvPr>
            <p:ph type="title"/>
          </p:nvPr>
        </p:nvSpPr>
        <p:spPr/>
        <p:txBody>
          <a:bodyPr/>
          <a:lstStyle/>
          <a:p>
            <a:r>
              <a:rPr lang="en-US"/>
              <a:t>Gender Bias in Policing</a:t>
            </a:r>
          </a:p>
        </p:txBody>
      </p:sp>
      <p:sp>
        <p:nvSpPr>
          <p:cNvPr id="3" name="Content Placeholder 2"/>
          <p:cNvSpPr>
            <a:spLocks noGrp="1"/>
          </p:cNvSpPr>
          <p:nvPr>
            <p:ph idx="1"/>
          </p:nvPr>
        </p:nvSpPr>
        <p:spPr>
          <a:xfrm>
            <a:off x="1028700" y="1711324"/>
            <a:ext cx="7852606" cy="4667250"/>
          </a:xfrm>
        </p:spPr>
        <p:txBody>
          <a:bodyPr>
            <a:normAutofit fontScale="62500" lnSpcReduction="20000"/>
          </a:bodyPr>
          <a:lstStyle/>
          <a:p>
            <a:r>
              <a:rPr lang="en-US" sz="4000" dirty="0"/>
              <a:t>Underreporting sexual assault or domestic violence</a:t>
            </a:r>
          </a:p>
          <a:p>
            <a:r>
              <a:rPr lang="en-US" sz="4000" dirty="0"/>
              <a:t>Misclassifying sexual assault or domestic violence</a:t>
            </a:r>
          </a:p>
          <a:p>
            <a:r>
              <a:rPr lang="en-US" sz="4000" dirty="0"/>
              <a:t>Treating domestic violence as a private family matter rather than a crime</a:t>
            </a:r>
          </a:p>
          <a:p>
            <a:r>
              <a:rPr lang="en-US" sz="4000" dirty="0"/>
              <a:t>Inappropriately concluding that sexual assault cases are unfounded or false</a:t>
            </a:r>
          </a:p>
          <a:p>
            <a:r>
              <a:rPr lang="en-US" sz="4000" dirty="0"/>
              <a:t>Failing to test sexual assault kits</a:t>
            </a:r>
          </a:p>
          <a:p>
            <a:r>
              <a:rPr lang="en-US" sz="4000" dirty="0"/>
              <a:t>Failing to enforce protection orders</a:t>
            </a:r>
          </a:p>
          <a:p>
            <a:r>
              <a:rPr lang="en-US" sz="4000" dirty="0"/>
              <a:t>Failing to treat same-sex domestic violence as a crime</a:t>
            </a:r>
          </a:p>
        </p:txBody>
      </p:sp>
    </p:spTree>
    <p:extLst>
      <p:ext uri="{BB962C8B-B14F-4D97-AF65-F5344CB8AC3E}">
        <p14:creationId xmlns:p14="http://schemas.microsoft.com/office/powerpoint/2010/main" val="226461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B9268-0640-4A56-B096-67C374DF188E}"/>
              </a:ext>
            </a:extLst>
          </p:cNvPr>
          <p:cNvSpPr>
            <a:spLocks noGrp="1"/>
          </p:cNvSpPr>
          <p:nvPr>
            <p:ph type="title"/>
          </p:nvPr>
        </p:nvSpPr>
        <p:spPr/>
        <p:txBody>
          <a:bodyPr/>
          <a:lstStyle/>
          <a:p>
            <a:r>
              <a:rPr lang="en-US"/>
              <a:t>Gender Bias in Policing</a:t>
            </a:r>
          </a:p>
        </p:txBody>
      </p:sp>
      <p:sp>
        <p:nvSpPr>
          <p:cNvPr id="3" name="Content Placeholder 2"/>
          <p:cNvSpPr>
            <a:spLocks noGrp="1"/>
          </p:cNvSpPr>
          <p:nvPr>
            <p:ph idx="1"/>
          </p:nvPr>
        </p:nvSpPr>
        <p:spPr>
          <a:xfrm>
            <a:off x="1028700" y="1711324"/>
            <a:ext cx="7852606" cy="4667250"/>
          </a:xfrm>
        </p:spPr>
        <p:txBody>
          <a:bodyPr>
            <a:normAutofit fontScale="70000" lnSpcReduction="20000"/>
          </a:bodyPr>
          <a:lstStyle/>
          <a:p>
            <a:r>
              <a:rPr lang="en-US" sz="4000" dirty="0"/>
              <a:t>Interrogating rather than interviewing victims and witnesses</a:t>
            </a:r>
          </a:p>
          <a:p>
            <a:pPr marL="287655" indent="-287655"/>
            <a:r>
              <a:rPr lang="en-US" sz="4000" dirty="0"/>
              <a:t>Writing or approving lower quality reports</a:t>
            </a:r>
          </a:p>
          <a:p>
            <a:pPr marL="287655" indent="-287655"/>
            <a:r>
              <a:rPr lang="en-US" sz="4000" dirty="0"/>
              <a:t>Using language in reports </a:t>
            </a:r>
            <a:r>
              <a:rPr lang="en-US" sz="4000" dirty="0">
                <a:solidFill>
                  <a:schemeClr val="tx1"/>
                </a:solidFill>
              </a:rPr>
              <a:t>that is not victim centered or trauma informed (e.g. alleged victim, victim's story)</a:t>
            </a:r>
            <a:endParaRPr lang="en-US" sz="4000" dirty="0"/>
          </a:p>
          <a:p>
            <a:pPr marL="287655" indent="-287655"/>
            <a:r>
              <a:rPr lang="en-US" sz="4000" dirty="0"/>
              <a:t>Lower rates of arrests for domestic violence or sexual assault</a:t>
            </a:r>
          </a:p>
          <a:p>
            <a:pPr marL="287655" indent="-287655"/>
            <a:r>
              <a:rPr lang="en-US" sz="4000" dirty="0"/>
              <a:t>Higher rates of dual arrests for domestic violence</a:t>
            </a:r>
          </a:p>
          <a:p>
            <a:pPr marL="287655" indent="-287655"/>
            <a:r>
              <a:rPr lang="en-US" sz="4000" dirty="0"/>
              <a:t>Not having dedicated staff/units for domestic violence despite high proportion of calls</a:t>
            </a:r>
          </a:p>
        </p:txBody>
      </p:sp>
    </p:spTree>
    <p:extLst>
      <p:ext uri="{BB962C8B-B14F-4D97-AF65-F5344CB8AC3E}">
        <p14:creationId xmlns:p14="http://schemas.microsoft.com/office/powerpoint/2010/main" val="37036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DCEE-9C2B-4C73-974D-22C7D142CBF3}"/>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248F16C1-E137-4824-8B33-5D0DA0FB9580}"/>
              </a:ext>
            </a:extLst>
          </p:cNvPr>
          <p:cNvSpPr>
            <a:spLocks noGrp="1"/>
          </p:cNvSpPr>
          <p:nvPr>
            <p:ph idx="1"/>
          </p:nvPr>
        </p:nvSpPr>
        <p:spPr/>
        <p:txBody>
          <a:bodyPr/>
          <a:lstStyle/>
          <a:p>
            <a:r>
              <a:rPr lang="en-US" dirty="0"/>
              <a:t>Take 3 minutes to write down how you think law enforcement agencies and officers can combat gender bias in policing.</a:t>
            </a:r>
          </a:p>
        </p:txBody>
      </p:sp>
    </p:spTree>
    <p:extLst>
      <p:ext uri="{BB962C8B-B14F-4D97-AF65-F5344CB8AC3E}">
        <p14:creationId xmlns:p14="http://schemas.microsoft.com/office/powerpoint/2010/main" val="3205133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AB233B-29A7-484A-A6B6-A3ABBDC43963}"/>
              </a:ext>
            </a:extLst>
          </p:cNvPr>
          <p:cNvSpPr>
            <a:spLocks noGrp="1"/>
          </p:cNvSpPr>
          <p:nvPr>
            <p:ph type="title"/>
          </p:nvPr>
        </p:nvSpPr>
        <p:spPr/>
        <p:txBody>
          <a:bodyPr/>
          <a:lstStyle/>
          <a:p>
            <a:r>
              <a:rPr lang="en-US"/>
              <a:t>Dismantling Gender Bias in Policing</a:t>
            </a:r>
          </a:p>
        </p:txBody>
      </p:sp>
      <p:sp>
        <p:nvSpPr>
          <p:cNvPr id="7" name="Content Placeholder 6">
            <a:extLst>
              <a:ext uri="{FF2B5EF4-FFF2-40B4-BE49-F238E27FC236}">
                <a16:creationId xmlns:a16="http://schemas.microsoft.com/office/drawing/2014/main" id="{AE60CCF6-945E-426A-B900-FB7E8B04506C}"/>
              </a:ext>
            </a:extLst>
          </p:cNvPr>
          <p:cNvSpPr>
            <a:spLocks noGrp="1"/>
          </p:cNvSpPr>
          <p:nvPr>
            <p:ph idx="1"/>
          </p:nvPr>
        </p:nvSpPr>
        <p:spPr>
          <a:xfrm>
            <a:off x="1028700" y="2286000"/>
            <a:ext cx="7200900" cy="3886200"/>
          </a:xfrm>
        </p:spPr>
        <p:txBody>
          <a:bodyPr>
            <a:normAutofit/>
          </a:bodyPr>
          <a:lstStyle/>
          <a:p>
            <a:r>
              <a:rPr lang="en-US" dirty="0"/>
              <a:t>Review and revise policies and procedures</a:t>
            </a:r>
          </a:p>
          <a:p>
            <a:r>
              <a:rPr lang="en-US" dirty="0"/>
              <a:t>Provide training </a:t>
            </a:r>
          </a:p>
          <a:p>
            <a:r>
              <a:rPr lang="en-US" dirty="0"/>
              <a:t>Gather pertinent evidence in an unbiased manner </a:t>
            </a:r>
          </a:p>
          <a:p>
            <a:r>
              <a:rPr lang="en-US" dirty="0"/>
              <a:t>Be aware of how victim behavior, memory, and actions are impacted by trauma, and use strategies to mitigate these impacts on investigations</a:t>
            </a:r>
          </a:p>
          <a:p>
            <a:r>
              <a:rPr lang="en-US" dirty="0"/>
              <a:t>Follow the evidence to conduct thorough investigations of all complaints received</a:t>
            </a:r>
          </a:p>
          <a:p>
            <a:pPr marL="0" indent="0">
              <a:buNone/>
            </a:pPr>
            <a:endParaRPr lang="en-US" dirty="0"/>
          </a:p>
        </p:txBody>
      </p:sp>
    </p:spTree>
    <p:extLst>
      <p:ext uri="{BB962C8B-B14F-4D97-AF65-F5344CB8AC3E}">
        <p14:creationId xmlns:p14="http://schemas.microsoft.com/office/powerpoint/2010/main" val="211502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51720-A6DE-4F49-AD3A-0CA9C3FB71B0}"/>
              </a:ext>
            </a:extLst>
          </p:cNvPr>
          <p:cNvSpPr>
            <a:spLocks noGrp="1"/>
          </p:cNvSpPr>
          <p:nvPr>
            <p:ph type="title"/>
          </p:nvPr>
        </p:nvSpPr>
        <p:spPr/>
        <p:txBody>
          <a:bodyPr/>
          <a:lstStyle/>
          <a:p>
            <a:r>
              <a:rPr lang="en-US" dirty="0"/>
              <a:t>Dismantling Gender Bias in Policing</a:t>
            </a:r>
          </a:p>
        </p:txBody>
      </p:sp>
      <p:sp>
        <p:nvSpPr>
          <p:cNvPr id="3" name="Content Placeholder 2">
            <a:extLst>
              <a:ext uri="{FF2B5EF4-FFF2-40B4-BE49-F238E27FC236}">
                <a16:creationId xmlns:a16="http://schemas.microsoft.com/office/drawing/2014/main" id="{DA78F3A2-474D-46FF-A402-CA512AEAF783}"/>
              </a:ext>
            </a:extLst>
          </p:cNvPr>
          <p:cNvSpPr>
            <a:spLocks noGrp="1"/>
          </p:cNvSpPr>
          <p:nvPr>
            <p:ph idx="1"/>
          </p:nvPr>
        </p:nvSpPr>
        <p:spPr>
          <a:xfrm>
            <a:off x="1028700" y="2420445"/>
            <a:ext cx="7200900" cy="4207565"/>
          </a:xfrm>
        </p:spPr>
        <p:txBody>
          <a:bodyPr>
            <a:normAutofit/>
          </a:bodyPr>
          <a:lstStyle/>
          <a:p>
            <a:r>
              <a:rPr lang="en-US" dirty="0"/>
              <a:t>Examine influence of myths or stereotypes</a:t>
            </a:r>
          </a:p>
          <a:p>
            <a:r>
              <a:rPr lang="en-US" dirty="0"/>
              <a:t>Utilize data, facts, and circumstances to explore the truth about myths / stereotypes</a:t>
            </a:r>
          </a:p>
          <a:p>
            <a:r>
              <a:rPr lang="en-US" dirty="0"/>
              <a:t>Examine common reactions and whether these would change depending on how the person looked, sounded, or acted</a:t>
            </a:r>
          </a:p>
        </p:txBody>
      </p:sp>
    </p:spTree>
    <p:extLst>
      <p:ext uri="{BB962C8B-B14F-4D97-AF65-F5344CB8AC3E}">
        <p14:creationId xmlns:p14="http://schemas.microsoft.com/office/powerpoint/2010/main" val="214509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08D2-69E4-4A24-AB68-CA4CF2CEC50E}"/>
              </a:ext>
            </a:extLst>
          </p:cNvPr>
          <p:cNvSpPr>
            <a:spLocks noGrp="1"/>
          </p:cNvSpPr>
          <p:nvPr>
            <p:ph type="title"/>
          </p:nvPr>
        </p:nvSpPr>
        <p:spPr/>
        <p:txBody>
          <a:bodyPr/>
          <a:lstStyle/>
          <a:p>
            <a:r>
              <a:rPr lang="en-US" dirty="0"/>
              <a:t>Culture</a:t>
            </a:r>
          </a:p>
        </p:txBody>
      </p:sp>
      <p:sp>
        <p:nvSpPr>
          <p:cNvPr id="3" name="Content Placeholder 2">
            <a:extLst>
              <a:ext uri="{FF2B5EF4-FFF2-40B4-BE49-F238E27FC236}">
                <a16:creationId xmlns:a16="http://schemas.microsoft.com/office/drawing/2014/main" id="{28E157AF-441C-4E1B-AC62-7883422B276E}"/>
              </a:ext>
            </a:extLst>
          </p:cNvPr>
          <p:cNvSpPr>
            <a:spLocks noGrp="1"/>
          </p:cNvSpPr>
          <p:nvPr>
            <p:ph idx="1"/>
          </p:nvPr>
        </p:nvSpPr>
        <p:spPr/>
        <p:txBody>
          <a:bodyPr>
            <a:normAutofit/>
          </a:bodyPr>
          <a:lstStyle/>
          <a:p>
            <a:r>
              <a:rPr lang="en-US" sz="2800" dirty="0"/>
              <a:t>What is culture? </a:t>
            </a:r>
          </a:p>
          <a:p>
            <a:r>
              <a:rPr lang="en-US" sz="2800" dirty="0"/>
              <a:t>Can individuals be a part of more than one culture? </a:t>
            </a:r>
          </a:p>
          <a:p>
            <a:endParaRPr lang="en-US" sz="2800" dirty="0"/>
          </a:p>
        </p:txBody>
      </p:sp>
    </p:spTree>
    <p:extLst>
      <p:ext uri="{BB962C8B-B14F-4D97-AF65-F5344CB8AC3E}">
        <p14:creationId xmlns:p14="http://schemas.microsoft.com/office/powerpoint/2010/main" val="282491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Rectangle 44">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46">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48">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0">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9680" y="-4668"/>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2">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54">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9680" y="6494325"/>
            <a:ext cx="27432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6">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50" y="158782"/>
            <a:ext cx="8902699"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B1031472-A0E7-4B11-8FF3-DDC89B8EC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70" y="158782"/>
            <a:ext cx="8433004" cy="7041499"/>
          </a:xfrm>
          <a:prstGeom prst="rect">
            <a:avLst/>
          </a:prstGeom>
        </p:spPr>
      </p:pic>
    </p:spTree>
    <p:extLst>
      <p:ext uri="{BB962C8B-B14F-4D97-AF65-F5344CB8AC3E}">
        <p14:creationId xmlns:p14="http://schemas.microsoft.com/office/powerpoint/2010/main" val="208827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2829E-EB05-416C-AEF3-AED08D3C9239}"/>
              </a:ext>
            </a:extLst>
          </p:cNvPr>
          <p:cNvSpPr>
            <a:spLocks noGrp="1"/>
          </p:cNvSpPr>
          <p:nvPr>
            <p:ph type="title"/>
          </p:nvPr>
        </p:nvSpPr>
        <p:spPr/>
        <p:txBody>
          <a:bodyPr/>
          <a:lstStyle/>
          <a:p>
            <a:r>
              <a:rPr lang="en-US" dirty="0"/>
              <a:t>Definitions of Culture</a:t>
            </a:r>
          </a:p>
        </p:txBody>
      </p:sp>
      <p:sp>
        <p:nvSpPr>
          <p:cNvPr id="3" name="Content Placeholder 2">
            <a:extLst>
              <a:ext uri="{FF2B5EF4-FFF2-40B4-BE49-F238E27FC236}">
                <a16:creationId xmlns:a16="http://schemas.microsoft.com/office/drawing/2014/main" id="{16B846FA-5EAB-4548-8071-775E78ADCF15}"/>
              </a:ext>
            </a:extLst>
          </p:cNvPr>
          <p:cNvSpPr>
            <a:spLocks noGrp="1"/>
          </p:cNvSpPr>
          <p:nvPr>
            <p:ph idx="1"/>
          </p:nvPr>
        </p:nvSpPr>
        <p:spPr/>
        <p:txBody>
          <a:bodyPr>
            <a:normAutofit fontScale="92500" lnSpcReduction="10000"/>
          </a:bodyPr>
          <a:lstStyle/>
          <a:p>
            <a:r>
              <a:rPr lang="en-US" sz="2800" dirty="0"/>
              <a:t>A body of beliefs, ideas, and ideals used for cohesion and conformity</a:t>
            </a:r>
          </a:p>
          <a:p>
            <a:r>
              <a:rPr lang="en-US" sz="2800" dirty="0"/>
              <a:t>The set of shared attitudes, values, goals, and practices that characterizes an institution or organization</a:t>
            </a:r>
          </a:p>
          <a:p>
            <a:r>
              <a:rPr lang="en-US" sz="2800" dirty="0"/>
              <a:t>The way of life, especially the general customs and beliefs, of a particular group of people at a particular time</a:t>
            </a:r>
          </a:p>
          <a:p>
            <a:r>
              <a:rPr lang="en-US" sz="2800" dirty="0"/>
              <a:t>The personality of a group</a:t>
            </a:r>
          </a:p>
        </p:txBody>
      </p:sp>
    </p:spTree>
    <p:extLst>
      <p:ext uri="{BB962C8B-B14F-4D97-AF65-F5344CB8AC3E}">
        <p14:creationId xmlns:p14="http://schemas.microsoft.com/office/powerpoint/2010/main" val="197799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86F7B-8840-4437-9FB1-418A43FF1377}"/>
              </a:ext>
            </a:extLst>
          </p:cNvPr>
          <p:cNvSpPr>
            <a:spLocks noGrp="1"/>
          </p:cNvSpPr>
          <p:nvPr>
            <p:ph type="title"/>
          </p:nvPr>
        </p:nvSpPr>
        <p:spPr/>
        <p:txBody>
          <a:bodyPr/>
          <a:lstStyle/>
          <a:p>
            <a:r>
              <a:rPr lang="en-US" dirty="0"/>
              <a:t>Culture Impacts Everyone</a:t>
            </a:r>
          </a:p>
        </p:txBody>
      </p:sp>
      <p:sp>
        <p:nvSpPr>
          <p:cNvPr id="3" name="Content Placeholder 2">
            <a:extLst>
              <a:ext uri="{FF2B5EF4-FFF2-40B4-BE49-F238E27FC236}">
                <a16:creationId xmlns:a16="http://schemas.microsoft.com/office/drawing/2014/main" id="{2CC7F4F6-79D2-442C-990F-414FD831FE49}"/>
              </a:ext>
            </a:extLst>
          </p:cNvPr>
          <p:cNvSpPr>
            <a:spLocks noGrp="1"/>
          </p:cNvSpPr>
          <p:nvPr>
            <p:ph idx="1"/>
          </p:nvPr>
        </p:nvSpPr>
        <p:spPr>
          <a:xfrm>
            <a:off x="1028700" y="2286000"/>
            <a:ext cx="7200900" cy="4324350"/>
          </a:xfrm>
        </p:spPr>
        <p:txBody>
          <a:bodyPr>
            <a:normAutofit/>
          </a:bodyPr>
          <a:lstStyle/>
          <a:p>
            <a:r>
              <a:rPr lang="en-US" sz="2800" dirty="0"/>
              <a:t>Victims</a:t>
            </a:r>
          </a:p>
          <a:p>
            <a:r>
              <a:rPr lang="en-US" sz="2800" dirty="0"/>
              <a:t>Offenders</a:t>
            </a:r>
          </a:p>
          <a:p>
            <a:r>
              <a:rPr lang="en-US" sz="2800" dirty="0"/>
              <a:t>Family and friends of victims and offenders</a:t>
            </a:r>
          </a:p>
          <a:p>
            <a:r>
              <a:rPr lang="en-US" sz="2800" dirty="0"/>
              <a:t>Criminal justice system members</a:t>
            </a:r>
          </a:p>
          <a:p>
            <a:pPr lvl="1"/>
            <a:r>
              <a:rPr lang="en-US" sz="2800" dirty="0"/>
              <a:t>Law enforcement</a:t>
            </a:r>
          </a:p>
          <a:p>
            <a:pPr lvl="1"/>
            <a:r>
              <a:rPr lang="en-US" sz="2800" dirty="0"/>
              <a:t>Prosecutors</a:t>
            </a:r>
          </a:p>
          <a:p>
            <a:pPr lvl="1"/>
            <a:r>
              <a:rPr lang="en-US" sz="2800" dirty="0"/>
              <a:t>Judges</a:t>
            </a:r>
          </a:p>
          <a:p>
            <a:pPr lvl="1"/>
            <a:r>
              <a:rPr lang="en-US" sz="2800" dirty="0"/>
              <a:t>Jurors</a:t>
            </a:r>
          </a:p>
        </p:txBody>
      </p:sp>
    </p:spTree>
    <p:extLst>
      <p:ext uri="{BB962C8B-B14F-4D97-AF65-F5344CB8AC3E}">
        <p14:creationId xmlns:p14="http://schemas.microsoft.com/office/powerpoint/2010/main" val="127510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86F7B-8840-4437-9FB1-418A43FF1377}"/>
              </a:ext>
            </a:extLst>
          </p:cNvPr>
          <p:cNvSpPr>
            <a:spLocks noGrp="1"/>
          </p:cNvSpPr>
          <p:nvPr>
            <p:ph type="title"/>
          </p:nvPr>
        </p:nvSpPr>
        <p:spPr/>
        <p:txBody>
          <a:bodyPr/>
          <a:lstStyle/>
          <a:p>
            <a:r>
              <a:rPr lang="en-US" dirty="0"/>
              <a:t>Culture Impacts Everyone</a:t>
            </a:r>
          </a:p>
        </p:txBody>
      </p:sp>
      <p:sp>
        <p:nvSpPr>
          <p:cNvPr id="3" name="Content Placeholder 2">
            <a:extLst>
              <a:ext uri="{FF2B5EF4-FFF2-40B4-BE49-F238E27FC236}">
                <a16:creationId xmlns:a16="http://schemas.microsoft.com/office/drawing/2014/main" id="{2CC7F4F6-79D2-442C-990F-414FD831FE49}"/>
              </a:ext>
            </a:extLst>
          </p:cNvPr>
          <p:cNvSpPr>
            <a:spLocks noGrp="1"/>
          </p:cNvSpPr>
          <p:nvPr>
            <p:ph idx="1"/>
          </p:nvPr>
        </p:nvSpPr>
        <p:spPr>
          <a:xfrm>
            <a:off x="1028700" y="1950720"/>
            <a:ext cx="7200900" cy="4324350"/>
          </a:xfrm>
        </p:spPr>
        <p:txBody>
          <a:bodyPr>
            <a:normAutofit fontScale="92500"/>
          </a:bodyPr>
          <a:lstStyle/>
          <a:p>
            <a:r>
              <a:rPr lang="en-US" sz="2800" dirty="0"/>
              <a:t>“Men shouldn’t….” and “women shouldn’t….” (behave, dress, talk, act a certain way)</a:t>
            </a:r>
          </a:p>
          <a:p>
            <a:r>
              <a:rPr lang="en-US" sz="2800" dirty="0"/>
              <a:t>“Real men” want sex all the time.</a:t>
            </a:r>
          </a:p>
          <a:p>
            <a:r>
              <a:rPr lang="en-US" sz="2800" dirty="0"/>
              <a:t>When women say no, they’re “playing hard to get”.</a:t>
            </a:r>
          </a:p>
          <a:p>
            <a:r>
              <a:rPr lang="en-US" sz="2800" dirty="0"/>
              <a:t>“Real” victims cry when they’re sexually assaulted.</a:t>
            </a:r>
          </a:p>
          <a:p>
            <a:r>
              <a:rPr lang="en-US" sz="2800" dirty="0"/>
              <a:t>“She was drinking with him and wearing a short skirt, what did she expect would happen?”</a:t>
            </a:r>
          </a:p>
        </p:txBody>
      </p:sp>
    </p:spTree>
    <p:extLst>
      <p:ext uri="{BB962C8B-B14F-4D97-AF65-F5344CB8AC3E}">
        <p14:creationId xmlns:p14="http://schemas.microsoft.com/office/powerpoint/2010/main" val="86208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D020D2A-AA4F-421B-973F-13BDF0272B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9003" y="79307"/>
            <a:ext cx="2377004" cy="3041922"/>
          </a:xfrm>
          <a:prstGeom prst="rect">
            <a:avLst/>
          </a:prstGeom>
        </p:spPr>
      </p:pic>
      <p:pic>
        <p:nvPicPr>
          <p:cNvPr id="9" name="Picture 8">
            <a:extLst>
              <a:ext uri="{FF2B5EF4-FFF2-40B4-BE49-F238E27FC236}">
                <a16:creationId xmlns:a16="http://schemas.microsoft.com/office/drawing/2014/main" id="{25C486C8-2DDD-4354-8A9F-4D3F5AEF52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183" y="3468468"/>
            <a:ext cx="2977989" cy="2977989"/>
          </a:xfrm>
          <a:prstGeom prst="rect">
            <a:avLst/>
          </a:prstGeom>
        </p:spPr>
      </p:pic>
      <p:pic>
        <p:nvPicPr>
          <p:cNvPr id="13" name="Picture 12" descr="A picture containing person, indoor, bottle, standing&#10;&#10;Description automatically generated">
            <a:extLst>
              <a:ext uri="{FF2B5EF4-FFF2-40B4-BE49-F238E27FC236}">
                <a16:creationId xmlns:a16="http://schemas.microsoft.com/office/drawing/2014/main" id="{D1EB594F-94F3-4EE7-8347-90DF60EAA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332" y="2759388"/>
            <a:ext cx="2771285" cy="4074728"/>
          </a:xfrm>
          <a:prstGeom prst="rect">
            <a:avLst/>
          </a:prstGeom>
        </p:spPr>
      </p:pic>
      <p:pic>
        <p:nvPicPr>
          <p:cNvPr id="17" name="Picture 16">
            <a:extLst>
              <a:ext uri="{FF2B5EF4-FFF2-40B4-BE49-F238E27FC236}">
                <a16:creationId xmlns:a16="http://schemas.microsoft.com/office/drawing/2014/main" id="{33E52788-23FB-4CD3-89A3-18559A863A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59125" y="51699"/>
            <a:ext cx="2771285" cy="3695047"/>
          </a:xfrm>
          <a:prstGeom prst="rect">
            <a:avLst/>
          </a:prstGeom>
        </p:spPr>
      </p:pic>
      <p:pic>
        <p:nvPicPr>
          <p:cNvPr id="21" name="Picture 20" descr="A group of people posing for the camera&#10;&#10;Description automatically generated">
            <a:extLst>
              <a:ext uri="{FF2B5EF4-FFF2-40B4-BE49-F238E27FC236}">
                <a16:creationId xmlns:a16="http://schemas.microsoft.com/office/drawing/2014/main" id="{26432252-4BE2-493E-8682-9C1163B6ED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1231"/>
            <a:ext cx="3809003" cy="2133042"/>
          </a:xfrm>
          <a:prstGeom prst="rect">
            <a:avLst/>
          </a:prstGeom>
        </p:spPr>
      </p:pic>
      <p:pic>
        <p:nvPicPr>
          <p:cNvPr id="5" name="Picture 4">
            <a:extLst>
              <a:ext uri="{FF2B5EF4-FFF2-40B4-BE49-F238E27FC236}">
                <a16:creationId xmlns:a16="http://schemas.microsoft.com/office/drawing/2014/main" id="{A5DF6797-2C4C-4448-87FB-665A484A1240}"/>
              </a:ext>
            </a:extLst>
          </p:cNvPr>
          <p:cNvPicPr>
            <a:picLocks noChangeAspect="1"/>
          </p:cNvPicPr>
          <p:nvPr/>
        </p:nvPicPr>
        <p:blipFill>
          <a:blip r:embed="rId7"/>
          <a:stretch>
            <a:fillRect/>
          </a:stretch>
        </p:blipFill>
        <p:spPr>
          <a:xfrm>
            <a:off x="1431999" y="1965770"/>
            <a:ext cx="1729853" cy="1729853"/>
          </a:xfrm>
          <a:prstGeom prst="rect">
            <a:avLst/>
          </a:prstGeom>
        </p:spPr>
      </p:pic>
      <p:pic>
        <p:nvPicPr>
          <p:cNvPr id="15" name="Picture 14" descr="A couple of people that are standing in the water&#10;&#10;Description automatically generated">
            <a:extLst>
              <a:ext uri="{FF2B5EF4-FFF2-40B4-BE49-F238E27FC236}">
                <a16:creationId xmlns:a16="http://schemas.microsoft.com/office/drawing/2014/main" id="{21FCCA62-11D2-4089-9B77-971DD47DA9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8349" y="3624570"/>
            <a:ext cx="3268879" cy="3023240"/>
          </a:xfrm>
          <a:prstGeom prst="rect">
            <a:avLst/>
          </a:prstGeom>
        </p:spPr>
      </p:pic>
    </p:spTree>
    <p:extLst>
      <p:ext uri="{BB962C8B-B14F-4D97-AF65-F5344CB8AC3E}">
        <p14:creationId xmlns:p14="http://schemas.microsoft.com/office/powerpoint/2010/main" val="38647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FC8030-5994-4FBB-A3A5-E661FCDA81FD}"/>
              </a:ext>
            </a:extLst>
          </p:cNvPr>
          <p:cNvPicPr>
            <a:picLocks noChangeAspect="1"/>
          </p:cNvPicPr>
          <p:nvPr/>
        </p:nvPicPr>
        <p:blipFill>
          <a:blip r:embed="rId3"/>
          <a:stretch>
            <a:fillRect/>
          </a:stretch>
        </p:blipFill>
        <p:spPr>
          <a:xfrm>
            <a:off x="1132611" y="160272"/>
            <a:ext cx="3335619" cy="2919162"/>
          </a:xfrm>
          <a:prstGeom prst="rect">
            <a:avLst/>
          </a:prstGeom>
        </p:spPr>
      </p:pic>
      <p:pic>
        <p:nvPicPr>
          <p:cNvPr id="7" name="Picture 6">
            <a:extLst>
              <a:ext uri="{FF2B5EF4-FFF2-40B4-BE49-F238E27FC236}">
                <a16:creationId xmlns:a16="http://schemas.microsoft.com/office/drawing/2014/main" id="{B13A2345-4DA9-4AB7-B8A7-9E9074729F8C}"/>
              </a:ext>
            </a:extLst>
          </p:cNvPr>
          <p:cNvPicPr>
            <a:picLocks noChangeAspect="1"/>
          </p:cNvPicPr>
          <p:nvPr/>
        </p:nvPicPr>
        <p:blipFill>
          <a:blip r:embed="rId4"/>
          <a:stretch>
            <a:fillRect/>
          </a:stretch>
        </p:blipFill>
        <p:spPr>
          <a:xfrm>
            <a:off x="4675772" y="322832"/>
            <a:ext cx="3439389" cy="3852911"/>
          </a:xfrm>
          <a:prstGeom prst="rect">
            <a:avLst/>
          </a:prstGeom>
        </p:spPr>
      </p:pic>
      <p:pic>
        <p:nvPicPr>
          <p:cNvPr id="8" name="Picture 7">
            <a:extLst>
              <a:ext uri="{FF2B5EF4-FFF2-40B4-BE49-F238E27FC236}">
                <a16:creationId xmlns:a16="http://schemas.microsoft.com/office/drawing/2014/main" id="{995B6F5E-8BEF-48BA-9235-4F8695472578}"/>
              </a:ext>
            </a:extLst>
          </p:cNvPr>
          <p:cNvPicPr>
            <a:picLocks noChangeAspect="1"/>
          </p:cNvPicPr>
          <p:nvPr/>
        </p:nvPicPr>
        <p:blipFill>
          <a:blip r:embed="rId5"/>
          <a:stretch>
            <a:fillRect/>
          </a:stretch>
        </p:blipFill>
        <p:spPr>
          <a:xfrm>
            <a:off x="1320458" y="2726970"/>
            <a:ext cx="3355314" cy="3970758"/>
          </a:xfrm>
          <a:prstGeom prst="rect">
            <a:avLst/>
          </a:prstGeom>
        </p:spPr>
      </p:pic>
    </p:spTree>
    <p:extLst>
      <p:ext uri="{BB962C8B-B14F-4D97-AF65-F5344CB8AC3E}">
        <p14:creationId xmlns:p14="http://schemas.microsoft.com/office/powerpoint/2010/main" val="20163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holding a sign posing for the camera&#10;&#10;Description automatically generated">
            <a:extLst>
              <a:ext uri="{FF2B5EF4-FFF2-40B4-BE49-F238E27FC236}">
                <a16:creationId xmlns:a16="http://schemas.microsoft.com/office/drawing/2014/main" id="{692E0F08-1661-4315-87E0-B55E326A5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134" y="0"/>
            <a:ext cx="3810000" cy="2686050"/>
          </a:xfrm>
          <a:prstGeom prst="rect">
            <a:avLst/>
          </a:prstGeom>
        </p:spPr>
      </p:pic>
      <p:pic>
        <p:nvPicPr>
          <p:cNvPr id="7" name="Picture 6" descr="A person sitting on a wooden surface&#10;&#10;Description automatically generated">
            <a:extLst>
              <a:ext uri="{FF2B5EF4-FFF2-40B4-BE49-F238E27FC236}">
                <a16:creationId xmlns:a16="http://schemas.microsoft.com/office/drawing/2014/main" id="{7218F1B4-5433-4C0A-B5D4-F68CB67BA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072" y="2236250"/>
            <a:ext cx="3172124" cy="4621750"/>
          </a:xfrm>
          <a:prstGeom prst="rect">
            <a:avLst/>
          </a:prstGeom>
        </p:spPr>
      </p:pic>
      <p:pic>
        <p:nvPicPr>
          <p:cNvPr id="9" name="Picture 8" descr="A screen shot of a person&#10;&#10;Description automatically generated">
            <a:extLst>
              <a:ext uri="{FF2B5EF4-FFF2-40B4-BE49-F238E27FC236}">
                <a16:creationId xmlns:a16="http://schemas.microsoft.com/office/drawing/2014/main" id="{13F92FC2-056C-4CA5-8980-8E739E699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134" y="1017051"/>
            <a:ext cx="3717680" cy="4804629"/>
          </a:xfrm>
          <a:prstGeom prst="rect">
            <a:avLst/>
          </a:prstGeom>
        </p:spPr>
      </p:pic>
    </p:spTree>
    <p:extLst>
      <p:ext uri="{BB962C8B-B14F-4D97-AF65-F5344CB8AC3E}">
        <p14:creationId xmlns:p14="http://schemas.microsoft.com/office/powerpoint/2010/main" val="355891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B8E9F8F0BF2B409B5F72EEC97C823D" ma:contentTypeVersion="12" ma:contentTypeDescription="Create a new document." ma:contentTypeScope="" ma:versionID="88b9f391ac73cb7914b8c446c1db2f0f">
  <xsd:schema xmlns:xsd="http://www.w3.org/2001/XMLSchema" xmlns:xs="http://www.w3.org/2001/XMLSchema" xmlns:p="http://schemas.microsoft.com/office/2006/metadata/properties" xmlns:ns2="ee644cae-3b39-4820-88a4-d5af14ee9eed" xmlns:ns3="9ce626ec-1e48-409f-bbc6-42def81ec723" targetNamespace="http://schemas.microsoft.com/office/2006/metadata/properties" ma:root="true" ma:fieldsID="980332a8fc877392af168a89adab6aec" ns2:_="" ns3:_="">
    <xsd:import namespace="ee644cae-3b39-4820-88a4-d5af14ee9eed"/>
    <xsd:import namespace="9ce626ec-1e48-409f-bbc6-42def81ec72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644cae-3b39-4820-88a4-d5af14ee9e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e626ec-1e48-409f-bbc6-42def81ec72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01144F-66DA-4965-B0FD-7E6FD42EA580}">
  <ds:schemaRefs>
    <ds:schemaRef ds:uri="http://schemas.microsoft.com/sharepoint/v3/contenttype/forms"/>
  </ds:schemaRefs>
</ds:datastoreItem>
</file>

<file path=customXml/itemProps2.xml><?xml version="1.0" encoding="utf-8"?>
<ds:datastoreItem xmlns:ds="http://schemas.openxmlformats.org/officeDocument/2006/customXml" ds:itemID="{0C879AE2-510F-406D-936E-B80AA19D2A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644cae-3b39-4820-88a4-d5af14ee9eed"/>
    <ds:schemaRef ds:uri="9ce626ec-1e48-409f-bbc6-42def81ec7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813A97-7277-45F5-AF24-A9D1EDD90153}">
  <ds:schemaRefs>
    <ds:schemaRef ds:uri="http://purl.org/dc/dcmitype/"/>
    <ds:schemaRef ds:uri="9ce626ec-1e48-409f-bbc6-42def81ec723"/>
    <ds:schemaRef ds:uri="http://purl.org/dc/term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www.w3.org/XML/1998/namespace"/>
    <ds:schemaRef ds:uri="http://schemas.openxmlformats.org/package/2006/metadata/core-properties"/>
    <ds:schemaRef ds:uri="ee644cae-3b39-4820-88a4-d5af14ee9eed"/>
  </ds:schemaRefs>
</ds:datastoreItem>
</file>

<file path=docProps/app.xml><?xml version="1.0" encoding="utf-8"?>
<Properties xmlns="http://schemas.openxmlformats.org/officeDocument/2006/extended-properties" xmlns:vt="http://schemas.openxmlformats.org/officeDocument/2006/docPropsVTypes">
  <TotalTime>307</TotalTime>
  <Words>1260</Words>
  <Application>Microsoft Office PowerPoint</Application>
  <PresentationFormat>On-screen Show (4:3)</PresentationFormat>
  <Paragraphs>156</Paragraphs>
  <Slides>30</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Franklin Gothic Book</vt:lpstr>
      <vt:lpstr>Wingdings</vt:lpstr>
      <vt:lpstr>Crop</vt:lpstr>
      <vt:lpstr>1_Crop</vt:lpstr>
      <vt:lpstr>How does culture influence the communities we serve?</vt:lpstr>
      <vt:lpstr>Objectives</vt:lpstr>
      <vt:lpstr>Culture</vt:lpstr>
      <vt:lpstr>Definitions of Culture</vt:lpstr>
      <vt:lpstr>Culture Impacts Everyone</vt:lpstr>
      <vt:lpstr>Culture Impacts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result?</vt:lpstr>
      <vt:lpstr>PowerPoint Presentation</vt:lpstr>
      <vt:lpstr>What is the result?</vt:lpstr>
      <vt:lpstr>What is the result?</vt:lpstr>
      <vt:lpstr>What is the result?</vt:lpstr>
      <vt:lpstr>Police Response to Violence Against Women</vt:lpstr>
      <vt:lpstr>Impact of Culture</vt:lpstr>
      <vt:lpstr>Explicit and Implicit Bias</vt:lpstr>
      <vt:lpstr>Explicit and Implicit Bias</vt:lpstr>
      <vt:lpstr>Gender Bias</vt:lpstr>
      <vt:lpstr>Gender Bias in Policing</vt:lpstr>
      <vt:lpstr>Gender Bias in Policing</vt:lpstr>
      <vt:lpstr>Gender Bias in Policing</vt:lpstr>
      <vt:lpstr>Activity</vt:lpstr>
      <vt:lpstr>Dismantling Gender Bias in Policing</vt:lpstr>
      <vt:lpstr>Dismantling Gender Bias in Policing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culture influence the communities we serve?</dc:title>
  <dc:creator>Rachel Apfelbaum</dc:creator>
  <cp:lastModifiedBy>Rachel Apfelbaum</cp:lastModifiedBy>
  <cp:revision>12</cp:revision>
  <dcterms:created xsi:type="dcterms:W3CDTF">2020-06-02T20:27:34Z</dcterms:created>
  <dcterms:modified xsi:type="dcterms:W3CDTF">2020-12-27T21:02:57Z</dcterms:modified>
</cp:coreProperties>
</file>